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3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4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5" r:id="rId1"/>
    <p:sldMasterId id="2147483924" r:id="rId2"/>
    <p:sldMasterId id="2147483963" r:id="rId3"/>
    <p:sldMasterId id="2147484002" r:id="rId4"/>
    <p:sldMasterId id="2147484041" r:id="rId5"/>
  </p:sldMasterIdLst>
  <p:notesMasterIdLst>
    <p:notesMasterId r:id="rId66"/>
  </p:notesMasterIdLst>
  <p:handoutMasterIdLst>
    <p:handoutMasterId r:id="rId67"/>
  </p:handoutMasterIdLst>
  <p:sldIdLst>
    <p:sldId id="261" r:id="rId6"/>
    <p:sldId id="263" r:id="rId7"/>
    <p:sldId id="483" r:id="rId8"/>
    <p:sldId id="450" r:id="rId9"/>
    <p:sldId id="484" r:id="rId10"/>
    <p:sldId id="485" r:id="rId11"/>
    <p:sldId id="264" r:id="rId12"/>
    <p:sldId id="486" r:id="rId13"/>
    <p:sldId id="487" r:id="rId14"/>
    <p:sldId id="488" r:id="rId15"/>
    <p:sldId id="489" r:id="rId16"/>
    <p:sldId id="491" r:id="rId17"/>
    <p:sldId id="410" r:id="rId18"/>
    <p:sldId id="448" r:id="rId19"/>
    <p:sldId id="492" r:id="rId20"/>
    <p:sldId id="493" r:id="rId21"/>
    <p:sldId id="534" r:id="rId22"/>
    <p:sldId id="535" r:id="rId23"/>
    <p:sldId id="536" r:id="rId24"/>
    <p:sldId id="537" r:id="rId25"/>
    <p:sldId id="538" r:id="rId26"/>
    <p:sldId id="499" r:id="rId27"/>
    <p:sldId id="417" r:id="rId28"/>
    <p:sldId id="532" r:id="rId29"/>
    <p:sldId id="501" r:id="rId30"/>
    <p:sldId id="502" r:id="rId31"/>
    <p:sldId id="539" r:id="rId32"/>
    <p:sldId id="540" r:id="rId33"/>
    <p:sldId id="541" r:id="rId34"/>
    <p:sldId id="503" r:id="rId35"/>
    <p:sldId id="504" r:id="rId36"/>
    <p:sldId id="542" r:id="rId37"/>
    <p:sldId id="505" r:id="rId38"/>
    <p:sldId id="506" r:id="rId39"/>
    <p:sldId id="266" r:id="rId40"/>
    <p:sldId id="507" r:id="rId41"/>
    <p:sldId id="508" r:id="rId42"/>
    <p:sldId id="509" r:id="rId43"/>
    <p:sldId id="510" r:id="rId44"/>
    <p:sldId id="511" r:id="rId45"/>
    <p:sldId id="512" r:id="rId46"/>
    <p:sldId id="513" r:id="rId47"/>
    <p:sldId id="514" r:id="rId48"/>
    <p:sldId id="516" r:id="rId49"/>
    <p:sldId id="522" r:id="rId50"/>
    <p:sldId id="267" r:id="rId51"/>
    <p:sldId id="434" r:id="rId52"/>
    <p:sldId id="435" r:id="rId53"/>
    <p:sldId id="436" r:id="rId54"/>
    <p:sldId id="458" r:id="rId55"/>
    <p:sldId id="517" r:id="rId56"/>
    <p:sldId id="523" r:id="rId57"/>
    <p:sldId id="524" r:id="rId58"/>
    <p:sldId id="525" r:id="rId59"/>
    <p:sldId id="526" r:id="rId60"/>
    <p:sldId id="440" r:id="rId61"/>
    <p:sldId id="518" r:id="rId62"/>
    <p:sldId id="439" r:id="rId63"/>
    <p:sldId id="441" r:id="rId64"/>
    <p:sldId id="402" r:id="rId65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pos="29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ena Lyskova" initials="EL" lastIdx="1" clrIdx="0">
    <p:extLst>
      <p:ext uri="{19B8F6BF-5375-455C-9EA6-DF929625EA0E}">
        <p15:presenceInfo xmlns:p15="http://schemas.microsoft.com/office/powerpoint/2012/main" userId="S-1-5-21-3345628242-132473658-157826201-376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2267" autoAdjust="0"/>
  </p:normalViewPr>
  <p:slideViewPr>
    <p:cSldViewPr snapToGrid="0" showGuides="1">
      <p:cViewPr varScale="1">
        <p:scale>
          <a:sx n="102" d="100"/>
          <a:sy n="102" d="100"/>
        </p:scale>
        <p:origin x="1872" y="96"/>
      </p:cViewPr>
      <p:guideLst>
        <p:guide orient="horz" pos="2160"/>
        <p:guide pos="2880"/>
        <p:guide pos="2980"/>
      </p:guideLst>
    </p:cSldViewPr>
  </p:slideViewPr>
  <p:outlineViewPr>
    <p:cViewPr>
      <p:scale>
        <a:sx n="33" d="100"/>
        <a:sy n="33" d="100"/>
      </p:scale>
      <p:origin x="0" y="-1881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commentAuthors" Target="commentAuthors.xml"/><Relationship Id="rId7" Type="http://schemas.openxmlformats.org/officeDocument/2006/relationships/slide" Target="slides/slide2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22T14:25:51.068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BACB2-8553-48DE-99A9-C8C3344C8358}" type="datetimeFigureOut">
              <a:rPr lang="ru-RU" smtClean="0"/>
              <a:t>19.02.2018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1259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31259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35048-288A-4B94-8650-3C52F3858E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842156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6E293-048A-4524-8123-8132E09BCA7E}" type="datetimeFigureOut">
              <a:rPr lang="en-US" smtClean="0"/>
              <a:t>2/19/2018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3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3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2C8B7-E9D8-44DD-9C11-7A4C824C45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38229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2C8B7-E9D8-44DD-9C11-7A4C824C45B4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976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2C8B7-E9D8-44DD-9C11-7A4C824C45B4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83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A2C8B7-E9D8-44DD-9C11-7A4C824C45B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84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A2C8B7-E9D8-44DD-9C11-7A4C824C45B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311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2C8B7-E9D8-44DD-9C11-7A4C824C45B4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505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2C8B7-E9D8-44DD-9C11-7A4C824C45B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5483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2C8B7-E9D8-44DD-9C11-7A4C824C45B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51445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2C8B7-E9D8-44DD-9C11-7A4C824C45B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16410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A2C8B7-E9D8-44DD-9C11-7A4C824C45B4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778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000" y="2386800"/>
            <a:ext cx="6681600" cy="2700000"/>
          </a:xfrm>
        </p:spPr>
        <p:txBody>
          <a:bodyPr anchor="b">
            <a:normAutofit/>
          </a:bodyPr>
          <a:lstStyle>
            <a:lvl1pPr algn="l"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000" y="5662800"/>
            <a:ext cx="4550400" cy="7200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32506" y="475795"/>
            <a:ext cx="2089535" cy="53631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57778" y="5301259"/>
            <a:ext cx="683450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101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hidden">
          <a:xfrm>
            <a:off x="0" y="6138333"/>
            <a:ext cx="9144000" cy="71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784830"/>
          </a:xfrm>
        </p:spPr>
        <p:txBody>
          <a:bodyPr anchor="t">
            <a:spAutoFit/>
          </a:bodyPr>
          <a:lstStyle>
            <a:lvl1pPr>
              <a:defRPr sz="2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7"/>
          </p:nvPr>
        </p:nvSpPr>
        <p:spPr>
          <a:xfrm>
            <a:off x="3337094" y="0"/>
            <a:ext cx="5810400" cy="608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34800" y="3160800"/>
            <a:ext cx="2664000" cy="14400"/>
          </a:xfrm>
          <a:solidFill>
            <a:schemeClr val="accent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526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270000" y="1204912"/>
            <a:ext cx="4222800" cy="11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>
          <a:xfrm>
            <a:off x="4680000" y="1204913"/>
            <a:ext cx="4222800" cy="11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2430362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2757962"/>
            <a:ext cx="4222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680000" y="2430000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80486" y="2757962"/>
            <a:ext cx="4222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270000" y="5858172"/>
            <a:ext cx="8640000" cy="2772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510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270000" y="1204912"/>
            <a:ext cx="8640000" cy="11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2430362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2757962"/>
            <a:ext cx="4222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4680000" y="2430000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80486" y="2757962"/>
            <a:ext cx="4222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270000" y="5858172"/>
            <a:ext cx="8640000" cy="2772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</p:spTree>
    <p:extLst>
      <p:ext uri="{BB962C8B-B14F-4D97-AF65-F5344CB8AC3E}">
        <p14:creationId xmlns:p14="http://schemas.microsoft.com/office/powerpoint/2010/main" val="35810469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>
          <a:xfrm>
            <a:off x="4680000" y="1204913"/>
            <a:ext cx="4222800" cy="491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5993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270000" y="3747357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33593"/>
            <a:ext cx="4222800" cy="208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70000" y="4075319"/>
            <a:ext cx="4222800" cy="208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640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60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33600"/>
            <a:ext cx="2710800" cy="45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3229200" y="1204913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229200" y="1533600"/>
            <a:ext cx="2710800" cy="45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188400" y="1204986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8"/>
          </p:nvPr>
        </p:nvSpPr>
        <p:spPr>
          <a:xfrm>
            <a:off x="6188400" y="1533673"/>
            <a:ext cx="2710800" cy="45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570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32292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6"/>
          <p:cNvSpPr>
            <a:spLocks noGrp="1"/>
          </p:cNvSpPr>
          <p:nvPr>
            <p:ph sz="quarter" idx="20"/>
          </p:nvPr>
        </p:nvSpPr>
        <p:spPr>
          <a:xfrm>
            <a:off x="2700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7"/>
          <p:cNvSpPr>
            <a:spLocks noGrp="1"/>
          </p:cNvSpPr>
          <p:nvPr>
            <p:ph sz="quarter" idx="21"/>
          </p:nvPr>
        </p:nvSpPr>
        <p:spPr>
          <a:xfrm>
            <a:off x="61884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2768400"/>
            <a:ext cx="2710800" cy="335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32292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229200" y="2768400"/>
            <a:ext cx="2710800" cy="335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1884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8"/>
          </p:nvPr>
        </p:nvSpPr>
        <p:spPr>
          <a:xfrm>
            <a:off x="6188400" y="2768400"/>
            <a:ext cx="2710800" cy="335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4480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32292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6"/>
          <p:cNvSpPr>
            <a:spLocks noGrp="1"/>
          </p:cNvSpPr>
          <p:nvPr>
            <p:ph sz="quarter" idx="20"/>
          </p:nvPr>
        </p:nvSpPr>
        <p:spPr>
          <a:xfrm>
            <a:off x="2700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7"/>
          <p:cNvSpPr>
            <a:spLocks noGrp="1"/>
          </p:cNvSpPr>
          <p:nvPr>
            <p:ph sz="quarter" idx="21"/>
          </p:nvPr>
        </p:nvSpPr>
        <p:spPr>
          <a:xfrm>
            <a:off x="61884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32292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2292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1884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8"/>
          </p:nvPr>
        </p:nvSpPr>
        <p:spPr>
          <a:xfrm>
            <a:off x="61884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270000" y="5858172"/>
            <a:ext cx="8640000" cy="2772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04446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20"/>
          </p:nvPr>
        </p:nvSpPr>
        <p:spPr>
          <a:xfrm>
            <a:off x="270000" y="1205999"/>
            <a:ext cx="86400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32292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2292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1884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8"/>
          </p:nvPr>
        </p:nvSpPr>
        <p:spPr>
          <a:xfrm>
            <a:off x="61884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270000" y="5858172"/>
            <a:ext cx="8640000" cy="2772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91419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>
          <a:xfrm>
            <a:off x="6220800" y="1204913"/>
            <a:ext cx="2710800" cy="491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5993"/>
            <a:ext cx="5698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12000"/>
            <a:ext cx="5698800" cy="128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270000" y="2880000"/>
            <a:ext cx="5698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70000" y="3186000"/>
            <a:ext cx="5698800" cy="128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70000" y="4564800"/>
            <a:ext cx="5698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20"/>
          </p:nvPr>
        </p:nvSpPr>
        <p:spPr>
          <a:xfrm>
            <a:off x="270000" y="4860000"/>
            <a:ext cx="5698800" cy="128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309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70133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</p:spTree>
    <p:extLst>
      <p:ext uri="{BB962C8B-B14F-4D97-AF65-F5344CB8AC3E}">
        <p14:creationId xmlns:p14="http://schemas.microsoft.com/office/powerpoint/2010/main" val="1714649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74" b="1029"/>
          <a:stretch/>
        </p:blipFill>
        <p:spPr>
          <a:xfrm>
            <a:off x="3154698" y="0"/>
            <a:ext cx="5976000" cy="60748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hidden">
          <a:xfrm>
            <a:off x="0" y="6084014"/>
            <a:ext cx="914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784830"/>
          </a:xfrm>
        </p:spPr>
        <p:txBody>
          <a:bodyPr anchor="t">
            <a:spAutoFit/>
          </a:bodyPr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800" y="3160800"/>
            <a:ext cx="2664000" cy="14400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73643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  <p15:guide id="2" pos="1882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84" y="2403856"/>
            <a:ext cx="4343833" cy="205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849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ogan_neg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2400084" y="2399512"/>
            <a:ext cx="4343833" cy="205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782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ogan_neg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2400084" y="2399512"/>
            <a:ext cx="4343833" cy="205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84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213200"/>
            <a:ext cx="2743200" cy="43668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08148" y="1213200"/>
            <a:ext cx="5702400" cy="4917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5641200"/>
            <a:ext cx="2743200" cy="4896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160631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000" y="2386800"/>
            <a:ext cx="6681600" cy="2700000"/>
          </a:xfrm>
        </p:spPr>
        <p:txBody>
          <a:bodyPr anchor="b">
            <a:normAutofit/>
          </a:bodyPr>
          <a:lstStyle>
            <a:lvl1pPr algn="l"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000" y="5662800"/>
            <a:ext cx="4550400" cy="7200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32506" y="475795"/>
            <a:ext cx="2089535" cy="53631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57778" y="5301259"/>
            <a:ext cx="683450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9812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8962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000" y="1213200"/>
            <a:ext cx="8640000" cy="436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5641200"/>
            <a:ext cx="8640000" cy="4896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0500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000" y="2556877"/>
            <a:ext cx="2937600" cy="2529923"/>
          </a:xfrm>
        </p:spPr>
        <p:txBody>
          <a:bodyPr anchor="b">
            <a:sp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240" y="5479920"/>
            <a:ext cx="2937600" cy="535531"/>
          </a:xfrm>
        </p:spPr>
        <p:txBody>
          <a:bodyPr>
            <a:sp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32506" y="475795"/>
            <a:ext cx="2089535" cy="536314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843338" y="0"/>
            <a:ext cx="5328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82894" y="5301259"/>
            <a:ext cx="2916000" cy="7200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3262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0">
          <p15:clr>
            <a:srgbClr val="FBAE40"/>
          </p15:clr>
        </p15:guide>
        <p15:guide id="2" pos="298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000" y="2556877"/>
            <a:ext cx="2937600" cy="2529923"/>
          </a:xfrm>
        </p:spPr>
        <p:txBody>
          <a:bodyPr anchor="b">
            <a:spAutoFit/>
          </a:bodyPr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2400" y="5479200"/>
            <a:ext cx="2937600" cy="535531"/>
          </a:xfrm>
        </p:spPr>
        <p:txBody>
          <a:bodyPr>
            <a:sp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852396" y="0"/>
            <a:ext cx="52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18406" y="5301259"/>
            <a:ext cx="2844000" cy="7200"/>
          </a:xfrm>
          <a:solidFill>
            <a:schemeClr val="accent2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32506" y="475795"/>
            <a:ext cx="2089535" cy="53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298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white">
          <a:xfrm>
            <a:off x="0" y="-7620"/>
            <a:ext cx="9144000" cy="6084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00" y="2539413"/>
            <a:ext cx="3672000" cy="2252924"/>
          </a:xfrm>
        </p:spPr>
        <p:txBody>
          <a:bodyPr anchor="b">
            <a:sp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hidden">
          <a:xfrm>
            <a:off x="0" y="6138333"/>
            <a:ext cx="9144000" cy="71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400" y="4886644"/>
            <a:ext cx="4550400" cy="313932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</p:spTree>
    <p:extLst>
      <p:ext uri="{BB962C8B-B14F-4D97-AF65-F5344CB8AC3E}">
        <p14:creationId xmlns:p14="http://schemas.microsoft.com/office/powerpoint/2010/main" val="2628591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33" b="1176"/>
          <a:stretch/>
        </p:blipFill>
        <p:spPr>
          <a:xfrm>
            <a:off x="3156436" y="0"/>
            <a:ext cx="5976000" cy="606582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white">
          <a:xfrm>
            <a:off x="0" y="6084014"/>
            <a:ext cx="914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784830"/>
          </a:xfrm>
        </p:spPr>
        <p:txBody>
          <a:bodyPr anchor="t">
            <a:spAutoFit/>
          </a:bodyPr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800" y="3160800"/>
            <a:ext cx="2664000" cy="14400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45820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  <p15:guide id="2" pos="1882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608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00" y="2539413"/>
            <a:ext cx="3672000" cy="2252924"/>
          </a:xfrm>
        </p:spPr>
        <p:txBody>
          <a:bodyPr anchor="b">
            <a:spAutoFit/>
          </a:bodyPr>
          <a:lstStyle>
            <a:lvl1pPr>
              <a:defRPr sz="5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hidden">
          <a:xfrm>
            <a:off x="0" y="6138333"/>
            <a:ext cx="9144000" cy="71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400" y="4885200"/>
            <a:ext cx="4550400" cy="313932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</p:spTree>
    <p:extLst>
      <p:ext uri="{BB962C8B-B14F-4D97-AF65-F5344CB8AC3E}">
        <p14:creationId xmlns:p14="http://schemas.microsoft.com/office/powerpoint/2010/main" val="4695862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hidden">
          <a:xfrm>
            <a:off x="0" y="0"/>
            <a:ext cx="9144000" cy="6084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Rectangle 11"/>
          <p:cNvSpPr/>
          <p:nvPr/>
        </p:nvSpPr>
        <p:spPr bwMode="white">
          <a:xfrm>
            <a:off x="0" y="6138333"/>
            <a:ext cx="9144000" cy="71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400" y="1972800"/>
            <a:ext cx="3600000" cy="1089529"/>
          </a:xfrm>
          <a:noFill/>
          <a:ln>
            <a:noFill/>
          </a:ln>
        </p:spPr>
        <p:txBody>
          <a:bodyPr anchor="t">
            <a:spAutoFit/>
          </a:bodyPr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84971" y="1787208"/>
            <a:ext cx="3456000" cy="108000"/>
          </a:xfrm>
          <a:solidFill>
            <a:schemeClr val="accent2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77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2"/>
          <p:cNvSpPr>
            <a:spLocks noGrp="1"/>
          </p:cNvSpPr>
          <p:nvPr>
            <p:ph type="pic" sz="quarter" idx="14"/>
          </p:nvPr>
        </p:nvSpPr>
        <p:spPr bwMode="white">
          <a:xfrm>
            <a:off x="0" y="0"/>
            <a:ext cx="9144000" cy="6084000"/>
          </a:xfrm>
          <a:solidFill>
            <a:schemeClr val="tx2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Rectangle 11"/>
          <p:cNvSpPr/>
          <p:nvPr/>
        </p:nvSpPr>
        <p:spPr bwMode="white">
          <a:xfrm>
            <a:off x="0" y="6138333"/>
            <a:ext cx="9144000" cy="71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400" y="1972800"/>
            <a:ext cx="3600000" cy="1089529"/>
          </a:xfrm>
        </p:spPr>
        <p:txBody>
          <a:bodyPr anchor="t">
            <a:sp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84971" y="1787208"/>
            <a:ext cx="3456000" cy="108000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167538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hidden">
          <a:xfrm>
            <a:off x="0" y="6138333"/>
            <a:ext cx="9144000" cy="71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784830"/>
          </a:xfrm>
        </p:spPr>
        <p:txBody>
          <a:bodyPr anchor="t">
            <a:spAutoFit/>
          </a:bodyPr>
          <a:lstStyle>
            <a:lvl1pPr>
              <a:defRPr sz="2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7"/>
          </p:nvPr>
        </p:nvSpPr>
        <p:spPr>
          <a:xfrm>
            <a:off x="3337094" y="0"/>
            <a:ext cx="5810400" cy="608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34800" y="3160800"/>
            <a:ext cx="2664000" cy="14400"/>
          </a:xfrm>
          <a:solidFill>
            <a:schemeClr val="accent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67705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74" b="1029"/>
          <a:stretch/>
        </p:blipFill>
        <p:spPr>
          <a:xfrm>
            <a:off x="3154698" y="0"/>
            <a:ext cx="5976000" cy="60748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hidden">
          <a:xfrm>
            <a:off x="0" y="6084014"/>
            <a:ext cx="914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784830"/>
          </a:xfrm>
        </p:spPr>
        <p:txBody>
          <a:bodyPr anchor="t">
            <a:spAutoFit/>
          </a:bodyPr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800" y="3160800"/>
            <a:ext cx="2664000" cy="14400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27678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  <p15:guide id="2" pos="1882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33" b="1176"/>
          <a:stretch/>
        </p:blipFill>
        <p:spPr>
          <a:xfrm>
            <a:off x="3156436" y="0"/>
            <a:ext cx="5976000" cy="606582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white">
          <a:xfrm>
            <a:off x="0" y="6084014"/>
            <a:ext cx="914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784830"/>
          </a:xfrm>
        </p:spPr>
        <p:txBody>
          <a:bodyPr anchor="t">
            <a:spAutoFit/>
          </a:bodyPr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800" y="3160800"/>
            <a:ext cx="2664000" cy="14400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09178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  <p15:guide id="2" pos="1882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"/>
          <a:stretch/>
        </p:blipFill>
        <p:spPr>
          <a:xfrm>
            <a:off x="3168000" y="0"/>
            <a:ext cx="5976000" cy="613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white">
          <a:xfrm>
            <a:off x="0" y="6084014"/>
            <a:ext cx="914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784830"/>
          </a:xfrm>
        </p:spPr>
        <p:txBody>
          <a:bodyPr anchor="t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800" y="3160800"/>
            <a:ext cx="2664000" cy="14400"/>
          </a:xfrm>
          <a:solidFill>
            <a:schemeClr val="accent2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1893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  <p15:guide id="2" pos="1882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5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033" b="1029"/>
          <a:stretch/>
        </p:blipFill>
        <p:spPr>
          <a:xfrm>
            <a:off x="3168001" y="0"/>
            <a:ext cx="5976000" cy="60748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6084014"/>
            <a:ext cx="914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784830"/>
          </a:xfrm>
        </p:spPr>
        <p:txBody>
          <a:bodyPr anchor="t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800" y="3160800"/>
            <a:ext cx="2664000" cy="14400"/>
          </a:xfrm>
          <a:solidFill>
            <a:schemeClr val="accent2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46291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  <p15:guide id="2" pos="188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white">
          <a:xfrm>
            <a:off x="0" y="6084014"/>
            <a:ext cx="914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200"/>
            <a:ext cx="8640000" cy="577081"/>
          </a:xfrm>
        </p:spPr>
        <p:txBody>
          <a:bodyPr anchor="t">
            <a:spAutoFit/>
          </a:bodyPr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000" y="4970464"/>
            <a:ext cx="8640000" cy="424732"/>
          </a:xfrm>
        </p:spPr>
        <p:txBody>
          <a:bodyPr>
            <a:sp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800" y="3160800"/>
            <a:ext cx="2664000" cy="14400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83598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70000" y="1196975"/>
            <a:ext cx="4244975" cy="4308475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484" y="1213200"/>
            <a:ext cx="4226400" cy="48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30000" y="5590800"/>
            <a:ext cx="3866400" cy="489600"/>
          </a:xfrm>
        </p:spPr>
        <p:txBody>
          <a:bodyPr anchor="t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5590800"/>
            <a:ext cx="360000" cy="3600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2420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"/>
          <a:stretch/>
        </p:blipFill>
        <p:spPr>
          <a:xfrm>
            <a:off x="3168000" y="0"/>
            <a:ext cx="5976000" cy="613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white">
          <a:xfrm>
            <a:off x="0" y="6084014"/>
            <a:ext cx="914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784830"/>
          </a:xfrm>
        </p:spPr>
        <p:txBody>
          <a:bodyPr anchor="t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800" y="3160800"/>
            <a:ext cx="2664000" cy="14400"/>
          </a:xfrm>
          <a:solidFill>
            <a:schemeClr val="accent2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84793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  <p15:guide id="2" pos="1882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669200" y="1196975"/>
            <a:ext cx="4244975" cy="4308475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0000" y="1213200"/>
            <a:ext cx="4226400" cy="48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982400" y="5590800"/>
            <a:ext cx="3924000" cy="489600"/>
          </a:xfrm>
        </p:spPr>
        <p:txBody>
          <a:bodyPr anchor="t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00" y="5590800"/>
            <a:ext cx="360000" cy="3600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5527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213200"/>
            <a:ext cx="2743200" cy="436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08148" y="1213200"/>
            <a:ext cx="5702400" cy="491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5641200"/>
            <a:ext cx="2743200" cy="4896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48970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213200"/>
            <a:ext cx="4226400" cy="436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484" y="1213200"/>
            <a:ext cx="4226400" cy="491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5641200"/>
            <a:ext cx="4226400" cy="4896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60489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000" y="1213200"/>
            <a:ext cx="4248000" cy="576000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0000" y="1818228"/>
            <a:ext cx="4248000" cy="432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0000" y="1213200"/>
            <a:ext cx="4248000" cy="576000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0000" y="1808387"/>
            <a:ext cx="4248000" cy="432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1200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084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7167282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6000"/>
            <a:ext cx="86400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33600"/>
            <a:ext cx="8640000" cy="460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</p:spTree>
    <p:extLst>
      <p:ext uri="{BB962C8B-B14F-4D97-AF65-F5344CB8AC3E}">
        <p14:creationId xmlns:p14="http://schemas.microsoft.com/office/powerpoint/2010/main" val="40116832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6000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33600"/>
            <a:ext cx="4222800" cy="460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680000" y="1204913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80000" y="1533600"/>
            <a:ext cx="4222800" cy="460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2884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6000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33600"/>
            <a:ext cx="42228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4680000" y="1204913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80486" y="1533600"/>
            <a:ext cx="42228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270000" y="5858172"/>
            <a:ext cx="8640000" cy="2772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291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270000" y="1204912"/>
            <a:ext cx="4222800" cy="11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>
          <a:xfrm>
            <a:off x="4680000" y="1204913"/>
            <a:ext cx="4222800" cy="11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2430362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2757962"/>
            <a:ext cx="4222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680000" y="2430000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80486" y="2757962"/>
            <a:ext cx="4222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270000" y="5858172"/>
            <a:ext cx="8640000" cy="2772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199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270000" y="1204912"/>
            <a:ext cx="8640000" cy="11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2430362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2757962"/>
            <a:ext cx="4222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4680000" y="2430000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80486" y="2757962"/>
            <a:ext cx="4222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270000" y="5858172"/>
            <a:ext cx="8640000" cy="2772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</p:spTree>
    <p:extLst>
      <p:ext uri="{BB962C8B-B14F-4D97-AF65-F5344CB8AC3E}">
        <p14:creationId xmlns:p14="http://schemas.microsoft.com/office/powerpoint/2010/main" val="23185068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5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033" b="1029"/>
          <a:stretch/>
        </p:blipFill>
        <p:spPr>
          <a:xfrm>
            <a:off x="3168001" y="0"/>
            <a:ext cx="5976000" cy="60748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6084014"/>
            <a:ext cx="914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784830"/>
          </a:xfrm>
        </p:spPr>
        <p:txBody>
          <a:bodyPr anchor="t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800" y="3160800"/>
            <a:ext cx="2664000" cy="14400"/>
          </a:xfrm>
          <a:solidFill>
            <a:schemeClr val="accent2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95694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  <p15:guide id="2" pos="1882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>
          <a:xfrm>
            <a:off x="4680000" y="1204913"/>
            <a:ext cx="4222800" cy="491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5993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270000" y="3747357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33593"/>
            <a:ext cx="4222800" cy="208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70000" y="4075319"/>
            <a:ext cx="4222800" cy="208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222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60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33600"/>
            <a:ext cx="2710800" cy="45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3229200" y="1204913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229200" y="1533600"/>
            <a:ext cx="2710800" cy="45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188400" y="1204986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8"/>
          </p:nvPr>
        </p:nvSpPr>
        <p:spPr>
          <a:xfrm>
            <a:off x="6188400" y="1533673"/>
            <a:ext cx="2710800" cy="45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013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32292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6"/>
          <p:cNvSpPr>
            <a:spLocks noGrp="1"/>
          </p:cNvSpPr>
          <p:nvPr>
            <p:ph sz="quarter" idx="20"/>
          </p:nvPr>
        </p:nvSpPr>
        <p:spPr>
          <a:xfrm>
            <a:off x="2700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7"/>
          <p:cNvSpPr>
            <a:spLocks noGrp="1"/>
          </p:cNvSpPr>
          <p:nvPr>
            <p:ph sz="quarter" idx="21"/>
          </p:nvPr>
        </p:nvSpPr>
        <p:spPr>
          <a:xfrm>
            <a:off x="61884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2768400"/>
            <a:ext cx="2710800" cy="335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32292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229200" y="2768400"/>
            <a:ext cx="2710800" cy="335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1884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8"/>
          </p:nvPr>
        </p:nvSpPr>
        <p:spPr>
          <a:xfrm>
            <a:off x="6188400" y="2768400"/>
            <a:ext cx="2710800" cy="335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7591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32292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6"/>
          <p:cNvSpPr>
            <a:spLocks noGrp="1"/>
          </p:cNvSpPr>
          <p:nvPr>
            <p:ph sz="quarter" idx="20"/>
          </p:nvPr>
        </p:nvSpPr>
        <p:spPr>
          <a:xfrm>
            <a:off x="2700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7"/>
          <p:cNvSpPr>
            <a:spLocks noGrp="1"/>
          </p:cNvSpPr>
          <p:nvPr>
            <p:ph sz="quarter" idx="21"/>
          </p:nvPr>
        </p:nvSpPr>
        <p:spPr>
          <a:xfrm>
            <a:off x="61884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32292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2292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1884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8"/>
          </p:nvPr>
        </p:nvSpPr>
        <p:spPr>
          <a:xfrm>
            <a:off x="61884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270000" y="5858172"/>
            <a:ext cx="8640000" cy="2772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38909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20"/>
          </p:nvPr>
        </p:nvSpPr>
        <p:spPr>
          <a:xfrm>
            <a:off x="270000" y="1205999"/>
            <a:ext cx="86400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32292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2292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1884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8"/>
          </p:nvPr>
        </p:nvSpPr>
        <p:spPr>
          <a:xfrm>
            <a:off x="61884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270000" y="5858172"/>
            <a:ext cx="8640000" cy="2772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32234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>
          <a:xfrm>
            <a:off x="6220800" y="1204913"/>
            <a:ext cx="2710800" cy="491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5993"/>
            <a:ext cx="5698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12000"/>
            <a:ext cx="5698800" cy="128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270000" y="2880000"/>
            <a:ext cx="5698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70000" y="3186000"/>
            <a:ext cx="5698800" cy="128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70000" y="4564800"/>
            <a:ext cx="5698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20"/>
          </p:nvPr>
        </p:nvSpPr>
        <p:spPr>
          <a:xfrm>
            <a:off x="270000" y="4860000"/>
            <a:ext cx="5698800" cy="128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968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53154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</p:spTree>
    <p:extLst>
      <p:ext uri="{BB962C8B-B14F-4D97-AF65-F5344CB8AC3E}">
        <p14:creationId xmlns:p14="http://schemas.microsoft.com/office/powerpoint/2010/main" val="99150561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84" y="2403856"/>
            <a:ext cx="4343833" cy="205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0048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ogan_neg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2400084" y="2399512"/>
            <a:ext cx="4343833" cy="205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57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white">
          <a:xfrm>
            <a:off x="0" y="6084014"/>
            <a:ext cx="914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200"/>
            <a:ext cx="8640000" cy="577081"/>
          </a:xfrm>
        </p:spPr>
        <p:txBody>
          <a:bodyPr anchor="t">
            <a:spAutoFit/>
          </a:bodyPr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000" y="4970464"/>
            <a:ext cx="8640000" cy="424732"/>
          </a:xfrm>
        </p:spPr>
        <p:txBody>
          <a:bodyPr>
            <a:sp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800" y="3160800"/>
            <a:ext cx="2664000" cy="14400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153620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ogan_neg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2400084" y="2399512"/>
            <a:ext cx="4343833" cy="205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6596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213200"/>
            <a:ext cx="2743200" cy="43668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08148" y="1213200"/>
            <a:ext cx="5702400" cy="4917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5641200"/>
            <a:ext cx="2743200" cy="4896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056624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000" y="2386800"/>
            <a:ext cx="6681600" cy="2700000"/>
          </a:xfrm>
        </p:spPr>
        <p:txBody>
          <a:bodyPr anchor="b">
            <a:normAutofit/>
          </a:bodyPr>
          <a:lstStyle>
            <a:lvl1pPr algn="l"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000" y="5662800"/>
            <a:ext cx="4550400" cy="7200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32506" y="475795"/>
            <a:ext cx="2089535" cy="53631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57778" y="5301259"/>
            <a:ext cx="683450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78474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41334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000" y="1213200"/>
            <a:ext cx="8640000" cy="436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5641200"/>
            <a:ext cx="8640000" cy="4896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85690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000" y="2556877"/>
            <a:ext cx="2937600" cy="2529923"/>
          </a:xfrm>
        </p:spPr>
        <p:txBody>
          <a:bodyPr anchor="b">
            <a:sp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240" y="5479920"/>
            <a:ext cx="2937600" cy="535531"/>
          </a:xfrm>
        </p:spPr>
        <p:txBody>
          <a:bodyPr>
            <a:sp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32506" y="475795"/>
            <a:ext cx="2089535" cy="536314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843338" y="0"/>
            <a:ext cx="5328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82894" y="5301259"/>
            <a:ext cx="2916000" cy="7200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3495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0">
          <p15:clr>
            <a:srgbClr val="FBAE40"/>
          </p15:clr>
        </p15:guide>
        <p15:guide id="2" pos="2980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000" y="2556877"/>
            <a:ext cx="2937600" cy="2529923"/>
          </a:xfrm>
        </p:spPr>
        <p:txBody>
          <a:bodyPr anchor="b">
            <a:spAutoFit/>
          </a:bodyPr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2400" y="5479200"/>
            <a:ext cx="2937600" cy="535531"/>
          </a:xfrm>
        </p:spPr>
        <p:txBody>
          <a:bodyPr>
            <a:sp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852396" y="0"/>
            <a:ext cx="52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18406" y="5301259"/>
            <a:ext cx="2844000" cy="7200"/>
          </a:xfrm>
          <a:solidFill>
            <a:schemeClr val="accent2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32506" y="475795"/>
            <a:ext cx="2089535" cy="53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509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white">
          <a:xfrm>
            <a:off x="0" y="-7620"/>
            <a:ext cx="9144000" cy="6084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00" y="2539413"/>
            <a:ext cx="3672000" cy="2252924"/>
          </a:xfrm>
        </p:spPr>
        <p:txBody>
          <a:bodyPr anchor="b">
            <a:sp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hidden">
          <a:xfrm>
            <a:off x="0" y="6138333"/>
            <a:ext cx="9144000" cy="71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400" y="4886644"/>
            <a:ext cx="4550400" cy="313932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</p:spTree>
    <p:extLst>
      <p:ext uri="{BB962C8B-B14F-4D97-AF65-F5344CB8AC3E}">
        <p14:creationId xmlns:p14="http://schemas.microsoft.com/office/powerpoint/2010/main" val="378775478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608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00" y="2539413"/>
            <a:ext cx="3672000" cy="2252924"/>
          </a:xfrm>
        </p:spPr>
        <p:txBody>
          <a:bodyPr anchor="b">
            <a:spAutoFit/>
          </a:bodyPr>
          <a:lstStyle>
            <a:lvl1pPr>
              <a:defRPr sz="5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hidden">
          <a:xfrm>
            <a:off x="0" y="6138333"/>
            <a:ext cx="9144000" cy="71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400" y="4885200"/>
            <a:ext cx="4550400" cy="313932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</p:spTree>
    <p:extLst>
      <p:ext uri="{BB962C8B-B14F-4D97-AF65-F5344CB8AC3E}">
        <p14:creationId xmlns:p14="http://schemas.microsoft.com/office/powerpoint/2010/main" val="108477765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hidden">
          <a:xfrm>
            <a:off x="0" y="0"/>
            <a:ext cx="9144000" cy="6084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Rectangle 11"/>
          <p:cNvSpPr/>
          <p:nvPr/>
        </p:nvSpPr>
        <p:spPr bwMode="white">
          <a:xfrm>
            <a:off x="0" y="6138333"/>
            <a:ext cx="9144000" cy="71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400" y="1972800"/>
            <a:ext cx="3600000" cy="1089529"/>
          </a:xfrm>
          <a:noFill/>
          <a:ln>
            <a:noFill/>
          </a:ln>
        </p:spPr>
        <p:txBody>
          <a:bodyPr anchor="t">
            <a:spAutoFit/>
          </a:bodyPr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84971" y="1787208"/>
            <a:ext cx="3456000" cy="108000"/>
          </a:xfrm>
          <a:solidFill>
            <a:schemeClr val="accent2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2215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70000" y="1196975"/>
            <a:ext cx="4244975" cy="4308475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484" y="1213200"/>
            <a:ext cx="4226400" cy="48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30000" y="5590800"/>
            <a:ext cx="3866400" cy="489600"/>
          </a:xfrm>
        </p:spPr>
        <p:txBody>
          <a:bodyPr anchor="t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5590800"/>
            <a:ext cx="360000" cy="3600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828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2"/>
          <p:cNvSpPr>
            <a:spLocks noGrp="1"/>
          </p:cNvSpPr>
          <p:nvPr>
            <p:ph type="pic" sz="quarter" idx="14"/>
          </p:nvPr>
        </p:nvSpPr>
        <p:spPr bwMode="white">
          <a:xfrm>
            <a:off x="0" y="0"/>
            <a:ext cx="9144000" cy="6084000"/>
          </a:xfrm>
          <a:solidFill>
            <a:schemeClr val="tx2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Rectangle 11"/>
          <p:cNvSpPr/>
          <p:nvPr/>
        </p:nvSpPr>
        <p:spPr bwMode="white">
          <a:xfrm>
            <a:off x="0" y="6138333"/>
            <a:ext cx="9144000" cy="71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400" y="1972800"/>
            <a:ext cx="3600000" cy="1089529"/>
          </a:xfrm>
        </p:spPr>
        <p:txBody>
          <a:bodyPr anchor="t">
            <a:sp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84971" y="1787208"/>
            <a:ext cx="3456000" cy="108000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135401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hidden">
          <a:xfrm>
            <a:off x="0" y="6138333"/>
            <a:ext cx="9144000" cy="71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784830"/>
          </a:xfrm>
        </p:spPr>
        <p:txBody>
          <a:bodyPr anchor="t">
            <a:spAutoFit/>
          </a:bodyPr>
          <a:lstStyle>
            <a:lvl1pPr>
              <a:defRPr sz="2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7"/>
          </p:nvPr>
        </p:nvSpPr>
        <p:spPr>
          <a:xfrm>
            <a:off x="3337094" y="0"/>
            <a:ext cx="5810400" cy="608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34800" y="3160800"/>
            <a:ext cx="2664000" cy="14400"/>
          </a:xfrm>
          <a:solidFill>
            <a:schemeClr val="accent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60737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74" b="1029"/>
          <a:stretch/>
        </p:blipFill>
        <p:spPr>
          <a:xfrm>
            <a:off x="3154698" y="0"/>
            <a:ext cx="5976000" cy="60748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hidden">
          <a:xfrm>
            <a:off x="0" y="6084014"/>
            <a:ext cx="914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784830"/>
          </a:xfrm>
        </p:spPr>
        <p:txBody>
          <a:bodyPr anchor="t">
            <a:spAutoFit/>
          </a:bodyPr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800" y="3160800"/>
            <a:ext cx="2664000" cy="14400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44292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  <p15:guide id="2" pos="1882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33" b="1176"/>
          <a:stretch/>
        </p:blipFill>
        <p:spPr>
          <a:xfrm>
            <a:off x="3156436" y="0"/>
            <a:ext cx="5976000" cy="606582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white">
          <a:xfrm>
            <a:off x="0" y="6084014"/>
            <a:ext cx="914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784830"/>
          </a:xfrm>
        </p:spPr>
        <p:txBody>
          <a:bodyPr anchor="t">
            <a:spAutoFit/>
          </a:bodyPr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800" y="3160800"/>
            <a:ext cx="2664000" cy="14400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17539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  <p15:guide id="2" pos="1882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"/>
          <a:stretch/>
        </p:blipFill>
        <p:spPr>
          <a:xfrm>
            <a:off x="3168000" y="0"/>
            <a:ext cx="5976000" cy="613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white">
          <a:xfrm>
            <a:off x="0" y="6084014"/>
            <a:ext cx="914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784830"/>
          </a:xfrm>
        </p:spPr>
        <p:txBody>
          <a:bodyPr anchor="t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800" y="3160800"/>
            <a:ext cx="2664000" cy="14400"/>
          </a:xfrm>
          <a:solidFill>
            <a:schemeClr val="accent2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67087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  <p15:guide id="2" pos="1882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5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033" b="1029"/>
          <a:stretch/>
        </p:blipFill>
        <p:spPr>
          <a:xfrm>
            <a:off x="3168001" y="0"/>
            <a:ext cx="5976000" cy="60748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6084014"/>
            <a:ext cx="914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784830"/>
          </a:xfrm>
        </p:spPr>
        <p:txBody>
          <a:bodyPr anchor="t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800" y="3160800"/>
            <a:ext cx="2664000" cy="14400"/>
          </a:xfrm>
          <a:solidFill>
            <a:schemeClr val="accent2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51597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  <p15:guide id="2" pos="1882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white">
          <a:xfrm>
            <a:off x="0" y="6084014"/>
            <a:ext cx="914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200"/>
            <a:ext cx="8640000" cy="577081"/>
          </a:xfrm>
        </p:spPr>
        <p:txBody>
          <a:bodyPr anchor="t">
            <a:spAutoFit/>
          </a:bodyPr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000" y="4970464"/>
            <a:ext cx="8640000" cy="424732"/>
          </a:xfrm>
        </p:spPr>
        <p:txBody>
          <a:bodyPr>
            <a:sp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800" y="3160800"/>
            <a:ext cx="2664000" cy="14400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264248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70000" y="1196975"/>
            <a:ext cx="4244975" cy="4308475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484" y="1213200"/>
            <a:ext cx="4226400" cy="48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30000" y="5590800"/>
            <a:ext cx="3866400" cy="489600"/>
          </a:xfrm>
        </p:spPr>
        <p:txBody>
          <a:bodyPr anchor="t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5590800"/>
            <a:ext cx="360000" cy="3600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0091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669200" y="1196975"/>
            <a:ext cx="4244975" cy="4308475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0000" y="1213200"/>
            <a:ext cx="4226400" cy="48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982400" y="5590800"/>
            <a:ext cx="3924000" cy="489600"/>
          </a:xfrm>
        </p:spPr>
        <p:txBody>
          <a:bodyPr anchor="t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00" y="5590800"/>
            <a:ext cx="360000" cy="3600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9488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213200"/>
            <a:ext cx="2743200" cy="436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08148" y="1213200"/>
            <a:ext cx="5702400" cy="491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5641200"/>
            <a:ext cx="2743200" cy="4896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6164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669200" y="1196975"/>
            <a:ext cx="4244975" cy="4308475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0000" y="1213200"/>
            <a:ext cx="4226400" cy="48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982400" y="5590800"/>
            <a:ext cx="3924000" cy="489600"/>
          </a:xfrm>
        </p:spPr>
        <p:txBody>
          <a:bodyPr anchor="t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00" y="5590800"/>
            <a:ext cx="360000" cy="3600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582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213200"/>
            <a:ext cx="4226400" cy="436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484" y="1213200"/>
            <a:ext cx="4226400" cy="491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5641200"/>
            <a:ext cx="4226400" cy="4896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72219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000" y="1213200"/>
            <a:ext cx="4248000" cy="576000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0000" y="1818228"/>
            <a:ext cx="4248000" cy="432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0000" y="1213200"/>
            <a:ext cx="4248000" cy="576000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0000" y="1808387"/>
            <a:ext cx="4248000" cy="432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33430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084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7198391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6000"/>
            <a:ext cx="86400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33600"/>
            <a:ext cx="8640000" cy="460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</p:spTree>
    <p:extLst>
      <p:ext uri="{BB962C8B-B14F-4D97-AF65-F5344CB8AC3E}">
        <p14:creationId xmlns:p14="http://schemas.microsoft.com/office/powerpoint/2010/main" val="38488765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6000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33600"/>
            <a:ext cx="4222800" cy="460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680000" y="1204913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80000" y="1533600"/>
            <a:ext cx="4222800" cy="460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080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6000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33600"/>
            <a:ext cx="42228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4680000" y="1204913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80486" y="1533600"/>
            <a:ext cx="42228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270000" y="5858172"/>
            <a:ext cx="8640000" cy="2772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756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270000" y="1204912"/>
            <a:ext cx="4222800" cy="11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>
          <a:xfrm>
            <a:off x="4680000" y="1204913"/>
            <a:ext cx="4222800" cy="11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2430362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2757962"/>
            <a:ext cx="4222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680000" y="2430000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80486" y="2757962"/>
            <a:ext cx="4222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270000" y="5858172"/>
            <a:ext cx="8640000" cy="2772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585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270000" y="1204912"/>
            <a:ext cx="8640000" cy="11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2430362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2757962"/>
            <a:ext cx="4222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4680000" y="2430000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80486" y="2757962"/>
            <a:ext cx="4222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270000" y="5858172"/>
            <a:ext cx="8640000" cy="2772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</p:spTree>
    <p:extLst>
      <p:ext uri="{BB962C8B-B14F-4D97-AF65-F5344CB8AC3E}">
        <p14:creationId xmlns:p14="http://schemas.microsoft.com/office/powerpoint/2010/main" val="15760112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>
          <a:xfrm>
            <a:off x="4680000" y="1204913"/>
            <a:ext cx="4222800" cy="491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5993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270000" y="3747357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33593"/>
            <a:ext cx="4222800" cy="208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70000" y="4075319"/>
            <a:ext cx="4222800" cy="208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300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60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33600"/>
            <a:ext cx="2710800" cy="45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3229200" y="1204913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229200" y="1533600"/>
            <a:ext cx="2710800" cy="45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188400" y="1204986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8"/>
          </p:nvPr>
        </p:nvSpPr>
        <p:spPr>
          <a:xfrm>
            <a:off x="6188400" y="1533673"/>
            <a:ext cx="2710800" cy="45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342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213200"/>
            <a:ext cx="2743200" cy="436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08148" y="1213200"/>
            <a:ext cx="5702400" cy="491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5641200"/>
            <a:ext cx="2743200" cy="4896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96566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32292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6"/>
          <p:cNvSpPr>
            <a:spLocks noGrp="1"/>
          </p:cNvSpPr>
          <p:nvPr>
            <p:ph sz="quarter" idx="20"/>
          </p:nvPr>
        </p:nvSpPr>
        <p:spPr>
          <a:xfrm>
            <a:off x="2700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7"/>
          <p:cNvSpPr>
            <a:spLocks noGrp="1"/>
          </p:cNvSpPr>
          <p:nvPr>
            <p:ph sz="quarter" idx="21"/>
          </p:nvPr>
        </p:nvSpPr>
        <p:spPr>
          <a:xfrm>
            <a:off x="61884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2768400"/>
            <a:ext cx="2710800" cy="335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32292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229200" y="2768400"/>
            <a:ext cx="2710800" cy="335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1884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8"/>
          </p:nvPr>
        </p:nvSpPr>
        <p:spPr>
          <a:xfrm>
            <a:off x="6188400" y="2768400"/>
            <a:ext cx="2710800" cy="335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1379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32292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6"/>
          <p:cNvSpPr>
            <a:spLocks noGrp="1"/>
          </p:cNvSpPr>
          <p:nvPr>
            <p:ph sz="quarter" idx="20"/>
          </p:nvPr>
        </p:nvSpPr>
        <p:spPr>
          <a:xfrm>
            <a:off x="2700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7"/>
          <p:cNvSpPr>
            <a:spLocks noGrp="1"/>
          </p:cNvSpPr>
          <p:nvPr>
            <p:ph sz="quarter" idx="21"/>
          </p:nvPr>
        </p:nvSpPr>
        <p:spPr>
          <a:xfrm>
            <a:off x="61884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32292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2292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1884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8"/>
          </p:nvPr>
        </p:nvSpPr>
        <p:spPr>
          <a:xfrm>
            <a:off x="61884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270000" y="5858172"/>
            <a:ext cx="8640000" cy="2772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07547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20"/>
          </p:nvPr>
        </p:nvSpPr>
        <p:spPr>
          <a:xfrm>
            <a:off x="270000" y="1205999"/>
            <a:ext cx="86400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32292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2292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1884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8"/>
          </p:nvPr>
        </p:nvSpPr>
        <p:spPr>
          <a:xfrm>
            <a:off x="61884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270000" y="5858172"/>
            <a:ext cx="8640000" cy="2772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79038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>
          <a:xfrm>
            <a:off x="6220800" y="1204913"/>
            <a:ext cx="2710800" cy="491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5993"/>
            <a:ext cx="5698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12000"/>
            <a:ext cx="5698800" cy="128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270000" y="2880000"/>
            <a:ext cx="5698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70000" y="3186000"/>
            <a:ext cx="5698800" cy="128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70000" y="4564800"/>
            <a:ext cx="5698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20"/>
          </p:nvPr>
        </p:nvSpPr>
        <p:spPr>
          <a:xfrm>
            <a:off x="270000" y="4860000"/>
            <a:ext cx="5698800" cy="128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146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69152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</p:spTree>
    <p:extLst>
      <p:ext uri="{BB962C8B-B14F-4D97-AF65-F5344CB8AC3E}">
        <p14:creationId xmlns:p14="http://schemas.microsoft.com/office/powerpoint/2010/main" val="290771253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84" y="2403856"/>
            <a:ext cx="4343833" cy="205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2790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ogan_neg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2400084" y="2399512"/>
            <a:ext cx="4343833" cy="205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3433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ogan_neg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2400084" y="2399512"/>
            <a:ext cx="4343833" cy="205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4112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213200"/>
            <a:ext cx="2743200" cy="43668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08148" y="1213200"/>
            <a:ext cx="5702400" cy="4917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5641200"/>
            <a:ext cx="2743200" cy="4896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9314875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213200"/>
            <a:ext cx="4226400" cy="436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484" y="1213200"/>
            <a:ext cx="4226400" cy="491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5641200"/>
            <a:ext cx="4226400" cy="4896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64972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917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000" y="1213200"/>
            <a:ext cx="4248000" cy="576000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0000" y="1818228"/>
            <a:ext cx="4248000" cy="432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0000" y="1213200"/>
            <a:ext cx="4248000" cy="576000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0000" y="1808387"/>
            <a:ext cx="4248000" cy="432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62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084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29917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6000"/>
            <a:ext cx="86400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33600"/>
            <a:ext cx="8640000" cy="460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</p:spTree>
    <p:extLst>
      <p:ext uri="{BB962C8B-B14F-4D97-AF65-F5344CB8AC3E}">
        <p14:creationId xmlns:p14="http://schemas.microsoft.com/office/powerpoint/2010/main" val="6303749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6000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33600"/>
            <a:ext cx="4222800" cy="460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680000" y="1204913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80000" y="1533600"/>
            <a:ext cx="4222800" cy="460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8989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6000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33600"/>
            <a:ext cx="42228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4680000" y="1204913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80486" y="1533600"/>
            <a:ext cx="42228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270000" y="5858172"/>
            <a:ext cx="8640000" cy="2772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707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270000" y="1204912"/>
            <a:ext cx="4222800" cy="11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>
          <a:xfrm>
            <a:off x="4680000" y="1204913"/>
            <a:ext cx="4222800" cy="11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2430362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2757962"/>
            <a:ext cx="4222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680000" y="2430000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80486" y="2757962"/>
            <a:ext cx="4222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270000" y="5858172"/>
            <a:ext cx="8640000" cy="2772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447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270000" y="1204912"/>
            <a:ext cx="8640000" cy="11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2430362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2757962"/>
            <a:ext cx="4222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4680000" y="2430000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80486" y="2757962"/>
            <a:ext cx="4222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270000" y="5858172"/>
            <a:ext cx="8640000" cy="2772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638003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>
          <a:xfrm>
            <a:off x="4680000" y="1204913"/>
            <a:ext cx="4222800" cy="491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5993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270000" y="3747357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33593"/>
            <a:ext cx="4222800" cy="208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70000" y="4075319"/>
            <a:ext cx="4222800" cy="208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792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60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33600"/>
            <a:ext cx="2710800" cy="45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3229200" y="1204913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229200" y="1533600"/>
            <a:ext cx="2710800" cy="45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188400" y="1204986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8"/>
          </p:nvPr>
        </p:nvSpPr>
        <p:spPr>
          <a:xfrm>
            <a:off x="6188400" y="1533673"/>
            <a:ext cx="2710800" cy="45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827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32292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6"/>
          <p:cNvSpPr>
            <a:spLocks noGrp="1"/>
          </p:cNvSpPr>
          <p:nvPr>
            <p:ph sz="quarter" idx="20"/>
          </p:nvPr>
        </p:nvSpPr>
        <p:spPr>
          <a:xfrm>
            <a:off x="2700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7"/>
          <p:cNvSpPr>
            <a:spLocks noGrp="1"/>
          </p:cNvSpPr>
          <p:nvPr>
            <p:ph sz="quarter" idx="21"/>
          </p:nvPr>
        </p:nvSpPr>
        <p:spPr>
          <a:xfrm>
            <a:off x="61884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2768400"/>
            <a:ext cx="2710800" cy="335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32292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229200" y="2768400"/>
            <a:ext cx="2710800" cy="335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1884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8"/>
          </p:nvPr>
        </p:nvSpPr>
        <p:spPr>
          <a:xfrm>
            <a:off x="6188400" y="2768400"/>
            <a:ext cx="2710800" cy="335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2756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000" y="1213200"/>
            <a:ext cx="8640000" cy="436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5641200"/>
            <a:ext cx="8640000" cy="4896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7331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32292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6"/>
          <p:cNvSpPr>
            <a:spLocks noGrp="1"/>
          </p:cNvSpPr>
          <p:nvPr>
            <p:ph sz="quarter" idx="20"/>
          </p:nvPr>
        </p:nvSpPr>
        <p:spPr>
          <a:xfrm>
            <a:off x="2700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7"/>
          <p:cNvSpPr>
            <a:spLocks noGrp="1"/>
          </p:cNvSpPr>
          <p:nvPr>
            <p:ph sz="quarter" idx="21"/>
          </p:nvPr>
        </p:nvSpPr>
        <p:spPr>
          <a:xfrm>
            <a:off x="61884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32292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2292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1884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8"/>
          </p:nvPr>
        </p:nvSpPr>
        <p:spPr>
          <a:xfrm>
            <a:off x="61884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270000" y="5858172"/>
            <a:ext cx="8640000" cy="2772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93718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20"/>
          </p:nvPr>
        </p:nvSpPr>
        <p:spPr>
          <a:xfrm>
            <a:off x="270000" y="1205999"/>
            <a:ext cx="86400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32292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2292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1884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8"/>
          </p:nvPr>
        </p:nvSpPr>
        <p:spPr>
          <a:xfrm>
            <a:off x="61884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270000" y="5858172"/>
            <a:ext cx="8640000" cy="2772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88872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>
          <a:xfrm>
            <a:off x="6220800" y="1204913"/>
            <a:ext cx="2710800" cy="491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5993"/>
            <a:ext cx="5698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12000"/>
            <a:ext cx="5698800" cy="128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270000" y="2880000"/>
            <a:ext cx="5698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70000" y="3186000"/>
            <a:ext cx="5698800" cy="128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70000" y="4564800"/>
            <a:ext cx="5698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20"/>
          </p:nvPr>
        </p:nvSpPr>
        <p:spPr>
          <a:xfrm>
            <a:off x="270000" y="4860000"/>
            <a:ext cx="5698800" cy="128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797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3401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</p:spTree>
    <p:extLst>
      <p:ext uri="{BB962C8B-B14F-4D97-AF65-F5344CB8AC3E}">
        <p14:creationId xmlns:p14="http://schemas.microsoft.com/office/powerpoint/2010/main" val="8857023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84" y="2403856"/>
            <a:ext cx="4343833" cy="205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407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ogan_neg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2400084" y="2399512"/>
            <a:ext cx="4343833" cy="205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400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ogan_neg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2400084" y="2399512"/>
            <a:ext cx="4343833" cy="205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798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000" y="2386800"/>
            <a:ext cx="6681600" cy="2700000"/>
          </a:xfrm>
        </p:spPr>
        <p:txBody>
          <a:bodyPr anchor="b">
            <a:normAutofit/>
          </a:bodyPr>
          <a:lstStyle>
            <a:lvl1pPr algn="l"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000" y="5662800"/>
            <a:ext cx="4550400" cy="7200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32506" y="475795"/>
            <a:ext cx="2089535" cy="53631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57778" y="5301259"/>
            <a:ext cx="683450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1072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59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000" y="2556877"/>
            <a:ext cx="2937600" cy="2529923"/>
          </a:xfrm>
        </p:spPr>
        <p:txBody>
          <a:bodyPr anchor="b">
            <a:sp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240" y="5479920"/>
            <a:ext cx="2937600" cy="535531"/>
          </a:xfrm>
        </p:spPr>
        <p:txBody>
          <a:bodyPr>
            <a:sp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32506" y="475795"/>
            <a:ext cx="2089535" cy="536314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843338" y="0"/>
            <a:ext cx="5328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82894" y="5301259"/>
            <a:ext cx="2916000" cy="7200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3531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0">
          <p15:clr>
            <a:srgbClr val="FBAE40"/>
          </p15:clr>
        </p15:guide>
        <p15:guide id="2" pos="298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000" y="1213200"/>
            <a:ext cx="8640000" cy="436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5641200"/>
            <a:ext cx="8640000" cy="4896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2898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000" y="2556877"/>
            <a:ext cx="2937600" cy="2529923"/>
          </a:xfrm>
        </p:spPr>
        <p:txBody>
          <a:bodyPr anchor="b">
            <a:sp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240" y="5479920"/>
            <a:ext cx="2937600" cy="535531"/>
          </a:xfrm>
        </p:spPr>
        <p:txBody>
          <a:bodyPr>
            <a:sp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32506" y="475795"/>
            <a:ext cx="2089535" cy="536314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843338" y="0"/>
            <a:ext cx="5328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82894" y="5301259"/>
            <a:ext cx="2916000" cy="7200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681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0">
          <p15:clr>
            <a:srgbClr val="FBAE40"/>
          </p15:clr>
        </p15:guide>
        <p15:guide id="2" pos="29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000" y="2556877"/>
            <a:ext cx="2937600" cy="2529923"/>
          </a:xfrm>
        </p:spPr>
        <p:txBody>
          <a:bodyPr anchor="b">
            <a:spAutoFit/>
          </a:bodyPr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2400" y="5479200"/>
            <a:ext cx="2937600" cy="535531"/>
          </a:xfrm>
        </p:spPr>
        <p:txBody>
          <a:bodyPr>
            <a:sp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852396" y="0"/>
            <a:ext cx="52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18406" y="5301259"/>
            <a:ext cx="2844000" cy="7200"/>
          </a:xfrm>
          <a:solidFill>
            <a:schemeClr val="accent2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32506" y="475795"/>
            <a:ext cx="2089535" cy="53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817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white">
          <a:xfrm>
            <a:off x="0" y="-7620"/>
            <a:ext cx="9144000" cy="6084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00" y="2539413"/>
            <a:ext cx="3672000" cy="2252924"/>
          </a:xfrm>
        </p:spPr>
        <p:txBody>
          <a:bodyPr anchor="b">
            <a:sp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hidden">
          <a:xfrm>
            <a:off x="0" y="6138333"/>
            <a:ext cx="9144000" cy="71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400" y="4886644"/>
            <a:ext cx="4550400" cy="313932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</p:spTree>
    <p:extLst>
      <p:ext uri="{BB962C8B-B14F-4D97-AF65-F5344CB8AC3E}">
        <p14:creationId xmlns:p14="http://schemas.microsoft.com/office/powerpoint/2010/main" val="11544464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608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00" y="2539413"/>
            <a:ext cx="3672000" cy="2252924"/>
          </a:xfrm>
        </p:spPr>
        <p:txBody>
          <a:bodyPr anchor="b">
            <a:spAutoFit/>
          </a:bodyPr>
          <a:lstStyle>
            <a:lvl1pPr>
              <a:defRPr sz="5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hidden">
          <a:xfrm>
            <a:off x="0" y="6138333"/>
            <a:ext cx="9144000" cy="71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400" y="4885200"/>
            <a:ext cx="4550400" cy="313932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744124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hidden">
          <a:xfrm>
            <a:off x="0" y="0"/>
            <a:ext cx="9144000" cy="6084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Rectangle 11"/>
          <p:cNvSpPr/>
          <p:nvPr/>
        </p:nvSpPr>
        <p:spPr bwMode="white">
          <a:xfrm>
            <a:off x="0" y="6138333"/>
            <a:ext cx="9144000" cy="71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400" y="1972800"/>
            <a:ext cx="3600000" cy="1089529"/>
          </a:xfrm>
          <a:noFill/>
          <a:ln>
            <a:noFill/>
          </a:ln>
        </p:spPr>
        <p:txBody>
          <a:bodyPr anchor="t">
            <a:spAutoFit/>
          </a:bodyPr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84971" y="1787208"/>
            <a:ext cx="3456000" cy="108000"/>
          </a:xfrm>
          <a:solidFill>
            <a:schemeClr val="accent2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67035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2"/>
          <p:cNvSpPr>
            <a:spLocks noGrp="1"/>
          </p:cNvSpPr>
          <p:nvPr>
            <p:ph type="pic" sz="quarter" idx="14"/>
          </p:nvPr>
        </p:nvSpPr>
        <p:spPr bwMode="white">
          <a:xfrm>
            <a:off x="0" y="0"/>
            <a:ext cx="9144000" cy="6084000"/>
          </a:xfrm>
          <a:solidFill>
            <a:schemeClr val="tx2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Rectangle 11"/>
          <p:cNvSpPr/>
          <p:nvPr/>
        </p:nvSpPr>
        <p:spPr bwMode="white">
          <a:xfrm>
            <a:off x="0" y="6138333"/>
            <a:ext cx="9144000" cy="71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400" y="1972800"/>
            <a:ext cx="3600000" cy="1089529"/>
          </a:xfrm>
        </p:spPr>
        <p:txBody>
          <a:bodyPr anchor="t">
            <a:sp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84971" y="1787208"/>
            <a:ext cx="3456000" cy="108000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89315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hidden">
          <a:xfrm>
            <a:off x="0" y="6138333"/>
            <a:ext cx="9144000" cy="71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784830"/>
          </a:xfrm>
        </p:spPr>
        <p:txBody>
          <a:bodyPr anchor="t">
            <a:spAutoFit/>
          </a:bodyPr>
          <a:lstStyle>
            <a:lvl1pPr>
              <a:defRPr sz="2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7"/>
          </p:nvPr>
        </p:nvSpPr>
        <p:spPr>
          <a:xfrm>
            <a:off x="3337094" y="0"/>
            <a:ext cx="5810400" cy="608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34800" y="3160800"/>
            <a:ext cx="2664000" cy="14400"/>
          </a:xfrm>
          <a:solidFill>
            <a:schemeClr val="accent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9614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74" b="1029"/>
          <a:stretch/>
        </p:blipFill>
        <p:spPr>
          <a:xfrm>
            <a:off x="3154698" y="0"/>
            <a:ext cx="5976000" cy="60748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hidden">
          <a:xfrm>
            <a:off x="0" y="6084014"/>
            <a:ext cx="914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784830"/>
          </a:xfrm>
        </p:spPr>
        <p:txBody>
          <a:bodyPr anchor="t">
            <a:spAutoFit/>
          </a:bodyPr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800" y="3160800"/>
            <a:ext cx="2664000" cy="14400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29909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  <p15:guide id="2" pos="1882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33" b="1176"/>
          <a:stretch/>
        </p:blipFill>
        <p:spPr>
          <a:xfrm>
            <a:off x="3156436" y="0"/>
            <a:ext cx="5976000" cy="606582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white">
          <a:xfrm>
            <a:off x="0" y="6084014"/>
            <a:ext cx="914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784830"/>
          </a:xfrm>
        </p:spPr>
        <p:txBody>
          <a:bodyPr anchor="t">
            <a:spAutoFit/>
          </a:bodyPr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800" y="3160800"/>
            <a:ext cx="2664000" cy="14400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84276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  <p15:guide id="2" pos="188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000" y="2556877"/>
            <a:ext cx="2937600" cy="2529923"/>
          </a:xfrm>
        </p:spPr>
        <p:txBody>
          <a:bodyPr anchor="b">
            <a:spAutoFit/>
          </a:bodyPr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2400" y="5479200"/>
            <a:ext cx="2937600" cy="535531"/>
          </a:xfrm>
        </p:spPr>
        <p:txBody>
          <a:bodyPr>
            <a:sp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852396" y="0"/>
            <a:ext cx="52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18406" y="5301259"/>
            <a:ext cx="2844000" cy="7200"/>
          </a:xfrm>
          <a:solidFill>
            <a:schemeClr val="accent2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32506" y="475795"/>
            <a:ext cx="2089535" cy="53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099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"/>
          <a:stretch/>
        </p:blipFill>
        <p:spPr>
          <a:xfrm>
            <a:off x="3168000" y="0"/>
            <a:ext cx="5976000" cy="613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white">
          <a:xfrm>
            <a:off x="0" y="6084014"/>
            <a:ext cx="914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784830"/>
          </a:xfrm>
        </p:spPr>
        <p:txBody>
          <a:bodyPr anchor="t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800" y="3160800"/>
            <a:ext cx="2664000" cy="14400"/>
          </a:xfrm>
          <a:solidFill>
            <a:schemeClr val="accent2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08415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  <p15:guide id="2" pos="188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5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033" b="1029"/>
          <a:stretch/>
        </p:blipFill>
        <p:spPr>
          <a:xfrm>
            <a:off x="3168001" y="0"/>
            <a:ext cx="5976000" cy="60748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6084014"/>
            <a:ext cx="914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784830"/>
          </a:xfrm>
        </p:spPr>
        <p:txBody>
          <a:bodyPr anchor="t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800" y="3160800"/>
            <a:ext cx="2664000" cy="14400"/>
          </a:xfrm>
          <a:solidFill>
            <a:schemeClr val="accent2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91140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  <p15:guide id="2" pos="188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white">
          <a:xfrm>
            <a:off x="0" y="6084014"/>
            <a:ext cx="914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200"/>
            <a:ext cx="8640000" cy="577081"/>
          </a:xfrm>
        </p:spPr>
        <p:txBody>
          <a:bodyPr anchor="t">
            <a:spAutoFit/>
          </a:bodyPr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000" y="4970464"/>
            <a:ext cx="8640000" cy="424732"/>
          </a:xfrm>
        </p:spPr>
        <p:txBody>
          <a:bodyPr>
            <a:sp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800" y="3160800"/>
            <a:ext cx="2664000" cy="14400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90100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70000" y="1196975"/>
            <a:ext cx="4244975" cy="4308475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484" y="1213200"/>
            <a:ext cx="4226400" cy="48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30000" y="5590800"/>
            <a:ext cx="3866400" cy="489600"/>
          </a:xfrm>
        </p:spPr>
        <p:txBody>
          <a:bodyPr anchor="t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5590800"/>
            <a:ext cx="360000" cy="3600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3009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669200" y="1196975"/>
            <a:ext cx="4244975" cy="4308475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0000" y="1213200"/>
            <a:ext cx="4226400" cy="48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982400" y="5590800"/>
            <a:ext cx="3924000" cy="489600"/>
          </a:xfrm>
        </p:spPr>
        <p:txBody>
          <a:bodyPr anchor="t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00" y="5590800"/>
            <a:ext cx="360000" cy="3600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014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213200"/>
            <a:ext cx="2743200" cy="436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08148" y="1213200"/>
            <a:ext cx="5702400" cy="491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5641200"/>
            <a:ext cx="2743200" cy="4896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92012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213200"/>
            <a:ext cx="4226400" cy="436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484" y="1213200"/>
            <a:ext cx="4226400" cy="491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5641200"/>
            <a:ext cx="4226400" cy="4896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2438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000" y="1213200"/>
            <a:ext cx="4248000" cy="576000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0000" y="1818228"/>
            <a:ext cx="4248000" cy="432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0000" y="1213200"/>
            <a:ext cx="4248000" cy="576000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0000" y="1808387"/>
            <a:ext cx="4248000" cy="432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2470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084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046107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6000"/>
            <a:ext cx="86400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33600"/>
            <a:ext cx="8640000" cy="460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</p:spTree>
    <p:extLst>
      <p:ext uri="{BB962C8B-B14F-4D97-AF65-F5344CB8AC3E}">
        <p14:creationId xmlns:p14="http://schemas.microsoft.com/office/powerpoint/2010/main" val="12303572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white">
          <a:xfrm>
            <a:off x="0" y="-7620"/>
            <a:ext cx="9144000" cy="6084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00" y="2539413"/>
            <a:ext cx="3672000" cy="2252924"/>
          </a:xfrm>
        </p:spPr>
        <p:txBody>
          <a:bodyPr anchor="b">
            <a:sp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hidden">
          <a:xfrm>
            <a:off x="0" y="6138333"/>
            <a:ext cx="9144000" cy="71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400" y="4886644"/>
            <a:ext cx="4550400" cy="313932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</p:spTree>
    <p:extLst>
      <p:ext uri="{BB962C8B-B14F-4D97-AF65-F5344CB8AC3E}">
        <p14:creationId xmlns:p14="http://schemas.microsoft.com/office/powerpoint/2010/main" val="5529271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6000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33600"/>
            <a:ext cx="4222800" cy="460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680000" y="1204913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80000" y="1533600"/>
            <a:ext cx="4222800" cy="460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7256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6000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33600"/>
            <a:ext cx="42228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4680000" y="1204913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80486" y="1533600"/>
            <a:ext cx="42228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270000" y="5858172"/>
            <a:ext cx="8640000" cy="2772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23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270000" y="1204912"/>
            <a:ext cx="4222800" cy="11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>
          <a:xfrm>
            <a:off x="4680000" y="1204913"/>
            <a:ext cx="4222800" cy="11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2430362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2757962"/>
            <a:ext cx="4222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680000" y="2430000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80486" y="2757962"/>
            <a:ext cx="4222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270000" y="5858172"/>
            <a:ext cx="8640000" cy="2772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877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270000" y="1204912"/>
            <a:ext cx="8640000" cy="11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2430362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2757962"/>
            <a:ext cx="4222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4680000" y="2430000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80486" y="2757962"/>
            <a:ext cx="4222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270000" y="5858172"/>
            <a:ext cx="8640000" cy="2772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580185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>
          <a:xfrm>
            <a:off x="4680000" y="1204913"/>
            <a:ext cx="4222800" cy="491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5993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270000" y="3747357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33593"/>
            <a:ext cx="4222800" cy="208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70000" y="4075319"/>
            <a:ext cx="4222800" cy="208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021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60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33600"/>
            <a:ext cx="2710800" cy="45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3229200" y="1204913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229200" y="1533600"/>
            <a:ext cx="2710800" cy="45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188400" y="1204986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8"/>
          </p:nvPr>
        </p:nvSpPr>
        <p:spPr>
          <a:xfrm>
            <a:off x="6188400" y="1533673"/>
            <a:ext cx="2710800" cy="45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30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32292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6"/>
          <p:cNvSpPr>
            <a:spLocks noGrp="1"/>
          </p:cNvSpPr>
          <p:nvPr>
            <p:ph sz="quarter" idx="20"/>
          </p:nvPr>
        </p:nvSpPr>
        <p:spPr>
          <a:xfrm>
            <a:off x="2700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7"/>
          <p:cNvSpPr>
            <a:spLocks noGrp="1"/>
          </p:cNvSpPr>
          <p:nvPr>
            <p:ph sz="quarter" idx="21"/>
          </p:nvPr>
        </p:nvSpPr>
        <p:spPr>
          <a:xfrm>
            <a:off x="61884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2768400"/>
            <a:ext cx="2710800" cy="335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32292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229200" y="2768400"/>
            <a:ext cx="2710800" cy="335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1884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8"/>
          </p:nvPr>
        </p:nvSpPr>
        <p:spPr>
          <a:xfrm>
            <a:off x="6188400" y="2768400"/>
            <a:ext cx="2710800" cy="335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7046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32292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6"/>
          <p:cNvSpPr>
            <a:spLocks noGrp="1"/>
          </p:cNvSpPr>
          <p:nvPr>
            <p:ph sz="quarter" idx="20"/>
          </p:nvPr>
        </p:nvSpPr>
        <p:spPr>
          <a:xfrm>
            <a:off x="2700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7"/>
          <p:cNvSpPr>
            <a:spLocks noGrp="1"/>
          </p:cNvSpPr>
          <p:nvPr>
            <p:ph sz="quarter" idx="21"/>
          </p:nvPr>
        </p:nvSpPr>
        <p:spPr>
          <a:xfrm>
            <a:off x="6188400" y="1205999"/>
            <a:ext cx="27108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32292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2292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1884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8"/>
          </p:nvPr>
        </p:nvSpPr>
        <p:spPr>
          <a:xfrm>
            <a:off x="61884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270000" y="5858172"/>
            <a:ext cx="8640000" cy="2772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48580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20"/>
          </p:nvPr>
        </p:nvSpPr>
        <p:spPr>
          <a:xfrm>
            <a:off x="270000" y="1205999"/>
            <a:ext cx="8640000" cy="10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32292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2292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188400" y="2437200"/>
            <a:ext cx="2710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8"/>
          </p:nvPr>
        </p:nvSpPr>
        <p:spPr>
          <a:xfrm>
            <a:off x="6188400" y="2768400"/>
            <a:ext cx="2710800" cy="299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270000" y="5858172"/>
            <a:ext cx="8640000" cy="2772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93282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>
          <a:xfrm>
            <a:off x="6220800" y="1204913"/>
            <a:ext cx="2710800" cy="491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5993"/>
            <a:ext cx="5698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12000"/>
            <a:ext cx="5698800" cy="128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270000" y="2880000"/>
            <a:ext cx="5698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70000" y="3186000"/>
            <a:ext cx="5698800" cy="128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70000" y="4564800"/>
            <a:ext cx="5698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20"/>
          </p:nvPr>
        </p:nvSpPr>
        <p:spPr>
          <a:xfrm>
            <a:off x="270000" y="4860000"/>
            <a:ext cx="5698800" cy="128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359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608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00" y="2539413"/>
            <a:ext cx="3672000" cy="2252924"/>
          </a:xfrm>
        </p:spPr>
        <p:txBody>
          <a:bodyPr anchor="b">
            <a:spAutoFit/>
          </a:bodyPr>
          <a:lstStyle>
            <a:lvl1pPr>
              <a:defRPr sz="5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hidden">
          <a:xfrm>
            <a:off x="0" y="6138333"/>
            <a:ext cx="9144000" cy="71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400" y="4885200"/>
            <a:ext cx="4550400" cy="313932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</p:spTree>
    <p:extLst>
      <p:ext uri="{BB962C8B-B14F-4D97-AF65-F5344CB8AC3E}">
        <p14:creationId xmlns:p14="http://schemas.microsoft.com/office/powerpoint/2010/main" val="6543469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420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362097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84" y="2403856"/>
            <a:ext cx="4343833" cy="205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043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ogan_neg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2400084" y="2399512"/>
            <a:ext cx="4343833" cy="205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27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ogan_neg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2400084" y="2399512"/>
            <a:ext cx="4343833" cy="205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406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213200"/>
            <a:ext cx="2743200" cy="43668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08148" y="1213200"/>
            <a:ext cx="5702400" cy="4917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5641200"/>
            <a:ext cx="2743200" cy="4896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186317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000" y="2386800"/>
            <a:ext cx="6681600" cy="2700000"/>
          </a:xfrm>
        </p:spPr>
        <p:txBody>
          <a:bodyPr anchor="b">
            <a:normAutofit/>
          </a:bodyPr>
          <a:lstStyle>
            <a:lvl1pPr algn="l"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000" y="5662800"/>
            <a:ext cx="4550400" cy="7200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32506" y="475795"/>
            <a:ext cx="2089535" cy="53631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57778" y="5301259"/>
            <a:ext cx="683450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5231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6188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000" y="1213200"/>
            <a:ext cx="8640000" cy="436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5641200"/>
            <a:ext cx="8640000" cy="4896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9450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000" y="2556877"/>
            <a:ext cx="2937600" cy="2529923"/>
          </a:xfrm>
        </p:spPr>
        <p:txBody>
          <a:bodyPr anchor="b">
            <a:sp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240" y="5479920"/>
            <a:ext cx="2937600" cy="535531"/>
          </a:xfrm>
        </p:spPr>
        <p:txBody>
          <a:bodyPr>
            <a:sp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32506" y="475795"/>
            <a:ext cx="2089535" cy="536314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843338" y="0"/>
            <a:ext cx="5328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82894" y="5301259"/>
            <a:ext cx="2916000" cy="7200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5246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0">
          <p15:clr>
            <a:srgbClr val="FBAE40"/>
          </p15:clr>
        </p15:guide>
        <p15:guide id="2" pos="29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hidden">
          <a:xfrm>
            <a:off x="0" y="0"/>
            <a:ext cx="9144000" cy="6084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Rectangle 11"/>
          <p:cNvSpPr/>
          <p:nvPr/>
        </p:nvSpPr>
        <p:spPr bwMode="white">
          <a:xfrm>
            <a:off x="0" y="6138333"/>
            <a:ext cx="9144000" cy="71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400" y="1972800"/>
            <a:ext cx="3600000" cy="1089529"/>
          </a:xfrm>
          <a:noFill/>
          <a:ln>
            <a:noFill/>
          </a:ln>
        </p:spPr>
        <p:txBody>
          <a:bodyPr anchor="t">
            <a:spAutoFit/>
          </a:bodyPr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84971" y="1787208"/>
            <a:ext cx="3456000" cy="108000"/>
          </a:xfrm>
          <a:solidFill>
            <a:schemeClr val="accent2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12745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000" y="2556877"/>
            <a:ext cx="2937600" cy="2529923"/>
          </a:xfrm>
        </p:spPr>
        <p:txBody>
          <a:bodyPr anchor="b">
            <a:spAutoFit/>
          </a:bodyPr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2400" y="5479200"/>
            <a:ext cx="2937600" cy="535531"/>
          </a:xfrm>
        </p:spPr>
        <p:txBody>
          <a:bodyPr>
            <a:sp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852396" y="0"/>
            <a:ext cx="52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18406" y="5301259"/>
            <a:ext cx="2844000" cy="7200"/>
          </a:xfrm>
          <a:solidFill>
            <a:schemeClr val="accent2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32506" y="475795"/>
            <a:ext cx="2089535" cy="53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381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white">
          <a:xfrm>
            <a:off x="0" y="-7620"/>
            <a:ext cx="9144000" cy="6084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00" y="2539413"/>
            <a:ext cx="3672000" cy="2252924"/>
          </a:xfrm>
        </p:spPr>
        <p:txBody>
          <a:bodyPr anchor="b">
            <a:sp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hidden">
          <a:xfrm>
            <a:off x="0" y="6138333"/>
            <a:ext cx="9144000" cy="71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400" y="4886644"/>
            <a:ext cx="4550400" cy="313932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</p:spTree>
    <p:extLst>
      <p:ext uri="{BB962C8B-B14F-4D97-AF65-F5344CB8AC3E}">
        <p14:creationId xmlns:p14="http://schemas.microsoft.com/office/powerpoint/2010/main" val="16863339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608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00" y="2539413"/>
            <a:ext cx="3672000" cy="2252924"/>
          </a:xfrm>
        </p:spPr>
        <p:txBody>
          <a:bodyPr anchor="b">
            <a:spAutoFit/>
          </a:bodyPr>
          <a:lstStyle>
            <a:lvl1pPr>
              <a:defRPr sz="5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hidden">
          <a:xfrm>
            <a:off x="0" y="6138333"/>
            <a:ext cx="9144000" cy="71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400" y="4885200"/>
            <a:ext cx="4550400" cy="313932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</p:spTree>
    <p:extLst>
      <p:ext uri="{BB962C8B-B14F-4D97-AF65-F5344CB8AC3E}">
        <p14:creationId xmlns:p14="http://schemas.microsoft.com/office/powerpoint/2010/main" val="21029473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hidden">
          <a:xfrm>
            <a:off x="0" y="0"/>
            <a:ext cx="9144000" cy="6084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Rectangle 11"/>
          <p:cNvSpPr/>
          <p:nvPr/>
        </p:nvSpPr>
        <p:spPr bwMode="white">
          <a:xfrm>
            <a:off x="0" y="6138333"/>
            <a:ext cx="9144000" cy="71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400" y="1972800"/>
            <a:ext cx="3600000" cy="1089529"/>
          </a:xfrm>
          <a:noFill/>
          <a:ln>
            <a:noFill/>
          </a:ln>
        </p:spPr>
        <p:txBody>
          <a:bodyPr anchor="t">
            <a:spAutoFit/>
          </a:bodyPr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84971" y="1787208"/>
            <a:ext cx="3456000" cy="108000"/>
          </a:xfrm>
          <a:solidFill>
            <a:schemeClr val="accent2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84076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2"/>
          <p:cNvSpPr>
            <a:spLocks noGrp="1"/>
          </p:cNvSpPr>
          <p:nvPr>
            <p:ph type="pic" sz="quarter" idx="14"/>
          </p:nvPr>
        </p:nvSpPr>
        <p:spPr bwMode="white">
          <a:xfrm>
            <a:off x="0" y="0"/>
            <a:ext cx="9144000" cy="6084000"/>
          </a:xfrm>
          <a:solidFill>
            <a:schemeClr val="tx2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Rectangle 11"/>
          <p:cNvSpPr/>
          <p:nvPr/>
        </p:nvSpPr>
        <p:spPr bwMode="white">
          <a:xfrm>
            <a:off x="0" y="6138333"/>
            <a:ext cx="9144000" cy="71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400" y="1972800"/>
            <a:ext cx="3600000" cy="1089529"/>
          </a:xfrm>
        </p:spPr>
        <p:txBody>
          <a:bodyPr anchor="t">
            <a:sp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84971" y="1787208"/>
            <a:ext cx="3456000" cy="108000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31734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hidden">
          <a:xfrm>
            <a:off x="0" y="6138333"/>
            <a:ext cx="9144000" cy="71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784830"/>
          </a:xfrm>
        </p:spPr>
        <p:txBody>
          <a:bodyPr anchor="t">
            <a:spAutoFit/>
          </a:bodyPr>
          <a:lstStyle>
            <a:lvl1pPr>
              <a:defRPr sz="2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7"/>
          </p:nvPr>
        </p:nvSpPr>
        <p:spPr>
          <a:xfrm>
            <a:off x="3337094" y="0"/>
            <a:ext cx="5810400" cy="608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34800" y="3160800"/>
            <a:ext cx="2664000" cy="14400"/>
          </a:xfrm>
          <a:solidFill>
            <a:schemeClr val="accent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4274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74" b="1029"/>
          <a:stretch/>
        </p:blipFill>
        <p:spPr>
          <a:xfrm>
            <a:off x="3154698" y="0"/>
            <a:ext cx="5976000" cy="60748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hidden">
          <a:xfrm>
            <a:off x="0" y="6084014"/>
            <a:ext cx="914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784830"/>
          </a:xfrm>
        </p:spPr>
        <p:txBody>
          <a:bodyPr anchor="t">
            <a:spAutoFit/>
          </a:bodyPr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800" y="3160800"/>
            <a:ext cx="2664000" cy="14400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30119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  <p15:guide id="2" pos="1882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33" b="1176"/>
          <a:stretch/>
        </p:blipFill>
        <p:spPr>
          <a:xfrm>
            <a:off x="3156436" y="0"/>
            <a:ext cx="5976000" cy="606582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white">
          <a:xfrm>
            <a:off x="0" y="6084014"/>
            <a:ext cx="914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784830"/>
          </a:xfrm>
        </p:spPr>
        <p:txBody>
          <a:bodyPr anchor="t">
            <a:spAutoFit/>
          </a:bodyPr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800" y="3160800"/>
            <a:ext cx="2664000" cy="14400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91194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  <p15:guide id="2" pos="1882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"/>
          <a:stretch/>
        </p:blipFill>
        <p:spPr>
          <a:xfrm>
            <a:off x="3168000" y="0"/>
            <a:ext cx="5976000" cy="613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white">
          <a:xfrm>
            <a:off x="0" y="6084014"/>
            <a:ext cx="914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784830"/>
          </a:xfrm>
        </p:spPr>
        <p:txBody>
          <a:bodyPr anchor="t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800" y="3160800"/>
            <a:ext cx="2664000" cy="14400"/>
          </a:xfrm>
          <a:solidFill>
            <a:schemeClr val="accent2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59722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  <p15:guide id="2" pos="1882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5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033" b="1029"/>
          <a:stretch/>
        </p:blipFill>
        <p:spPr>
          <a:xfrm>
            <a:off x="3168001" y="0"/>
            <a:ext cx="5976000" cy="60748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6084014"/>
            <a:ext cx="914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784830"/>
          </a:xfrm>
        </p:spPr>
        <p:txBody>
          <a:bodyPr anchor="t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800" y="3160800"/>
            <a:ext cx="2664000" cy="14400"/>
          </a:xfrm>
          <a:solidFill>
            <a:schemeClr val="accent2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0933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  <p15:guide id="2" pos="188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2"/>
          <p:cNvSpPr>
            <a:spLocks noGrp="1"/>
          </p:cNvSpPr>
          <p:nvPr>
            <p:ph type="pic" sz="quarter" idx="14"/>
          </p:nvPr>
        </p:nvSpPr>
        <p:spPr bwMode="white">
          <a:xfrm>
            <a:off x="0" y="0"/>
            <a:ext cx="9144000" cy="6084000"/>
          </a:xfrm>
          <a:solidFill>
            <a:schemeClr val="tx2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Rectangle 11"/>
          <p:cNvSpPr/>
          <p:nvPr/>
        </p:nvSpPr>
        <p:spPr bwMode="white">
          <a:xfrm>
            <a:off x="0" y="6138333"/>
            <a:ext cx="9144000" cy="71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400" y="1972800"/>
            <a:ext cx="3600000" cy="1089529"/>
          </a:xfrm>
        </p:spPr>
        <p:txBody>
          <a:bodyPr anchor="t">
            <a:sp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84971" y="1787208"/>
            <a:ext cx="3456000" cy="108000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31406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white">
          <a:xfrm>
            <a:off x="0" y="6084014"/>
            <a:ext cx="914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200"/>
            <a:ext cx="8640000" cy="577081"/>
          </a:xfrm>
        </p:spPr>
        <p:txBody>
          <a:bodyPr anchor="t">
            <a:spAutoFit/>
          </a:bodyPr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000" y="4970464"/>
            <a:ext cx="8640000" cy="424732"/>
          </a:xfrm>
        </p:spPr>
        <p:txBody>
          <a:bodyPr>
            <a:sp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6800"/>
            <a:ext cx="3139200" cy="29556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800" y="3160800"/>
            <a:ext cx="2664000" cy="14400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30166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70000" y="1196975"/>
            <a:ext cx="4244975" cy="4308475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484" y="1213200"/>
            <a:ext cx="4226400" cy="48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30000" y="5590800"/>
            <a:ext cx="3866400" cy="489600"/>
          </a:xfrm>
        </p:spPr>
        <p:txBody>
          <a:bodyPr anchor="t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5590800"/>
            <a:ext cx="360000" cy="3600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8883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669200" y="1196975"/>
            <a:ext cx="4244975" cy="4308475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0000" y="1213200"/>
            <a:ext cx="4226400" cy="48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982400" y="5590800"/>
            <a:ext cx="3924000" cy="489600"/>
          </a:xfrm>
        </p:spPr>
        <p:txBody>
          <a:bodyPr anchor="t">
            <a:noAutofit/>
          </a:bodyPr>
          <a:lstStyle>
            <a:lvl1pPr marL="0" indent="0">
              <a:buNone/>
              <a:defRPr sz="1000" b="1">
                <a:solidFill>
                  <a:schemeClr val="accent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00" y="5590800"/>
            <a:ext cx="360000" cy="3600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2595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213200"/>
            <a:ext cx="2743200" cy="436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08148" y="1213200"/>
            <a:ext cx="5702400" cy="491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5641200"/>
            <a:ext cx="2743200" cy="4896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02556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213200"/>
            <a:ext cx="4226400" cy="436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484" y="1213200"/>
            <a:ext cx="4226400" cy="491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5641200"/>
            <a:ext cx="4226400" cy="4896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04514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000" y="1213200"/>
            <a:ext cx="4248000" cy="576000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0000" y="1818228"/>
            <a:ext cx="4248000" cy="432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0000" y="1213200"/>
            <a:ext cx="4248000" cy="576000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0000" y="1808387"/>
            <a:ext cx="4248000" cy="432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4223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084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345544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6000"/>
            <a:ext cx="86400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33600"/>
            <a:ext cx="8640000" cy="460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</p:spTree>
    <p:extLst>
      <p:ext uri="{BB962C8B-B14F-4D97-AF65-F5344CB8AC3E}">
        <p14:creationId xmlns:p14="http://schemas.microsoft.com/office/powerpoint/2010/main" val="33282897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6000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33600"/>
            <a:ext cx="4222800" cy="460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680000" y="1204913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80000" y="1533600"/>
            <a:ext cx="4222800" cy="460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8619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70000" y="1206000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000" y="1533600"/>
            <a:ext cx="42228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4680000" y="1204913"/>
            <a:ext cx="4222800" cy="24480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80486" y="1533600"/>
            <a:ext cx="42228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270000" y="5858172"/>
            <a:ext cx="8640000" cy="27720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_pie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422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754">
          <p15:clr>
            <a:srgbClr val="FBAE40"/>
          </p15:clr>
        </p15:guide>
        <p15:guide id="4" pos="5632">
          <p15:clr>
            <a:srgbClr val="FBAE40"/>
          </p15:clr>
        </p15:guide>
        <p15:guide id="5" pos="15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theme" Target="../theme/theme2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5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slideLayout" Target="../slideLayouts/slideLayout101.xml"/><Relationship Id="rId39" Type="http://schemas.openxmlformats.org/officeDocument/2006/relationships/theme" Target="../theme/theme3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34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33" Type="http://schemas.openxmlformats.org/officeDocument/2006/relationships/slideLayout" Target="../slideLayouts/slideLayout108.xml"/><Relationship Id="rId38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29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32" Type="http://schemas.openxmlformats.org/officeDocument/2006/relationships/slideLayout" Target="../slideLayouts/slideLayout107.xml"/><Relationship Id="rId37" Type="http://schemas.openxmlformats.org/officeDocument/2006/relationships/slideLayout" Target="../slideLayouts/slideLayout112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slideLayout" Target="../slideLayouts/slideLayout103.xml"/><Relationship Id="rId36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31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slideLayout" Target="../slideLayouts/slideLayout102.xml"/><Relationship Id="rId30" Type="http://schemas.openxmlformats.org/officeDocument/2006/relationships/slideLayout" Target="../slideLayouts/slideLayout105.xml"/><Relationship Id="rId35" Type="http://schemas.openxmlformats.org/officeDocument/2006/relationships/slideLayout" Target="../slideLayouts/slideLayout1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26" Type="http://schemas.openxmlformats.org/officeDocument/2006/relationships/slideLayout" Target="../slideLayouts/slideLayout139.xml"/><Relationship Id="rId39" Type="http://schemas.openxmlformats.org/officeDocument/2006/relationships/theme" Target="../theme/theme4.xml"/><Relationship Id="rId3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134.xml"/><Relationship Id="rId34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5" Type="http://schemas.openxmlformats.org/officeDocument/2006/relationships/slideLayout" Target="../slideLayouts/slideLayout138.xml"/><Relationship Id="rId33" Type="http://schemas.openxmlformats.org/officeDocument/2006/relationships/slideLayout" Target="../slideLayouts/slideLayout146.xml"/><Relationship Id="rId38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33.xml"/><Relationship Id="rId29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24" Type="http://schemas.openxmlformats.org/officeDocument/2006/relationships/slideLayout" Target="../slideLayouts/slideLayout137.xml"/><Relationship Id="rId32" Type="http://schemas.openxmlformats.org/officeDocument/2006/relationships/slideLayout" Target="../slideLayouts/slideLayout145.xml"/><Relationship Id="rId37" Type="http://schemas.openxmlformats.org/officeDocument/2006/relationships/slideLayout" Target="../slideLayouts/slideLayout150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23" Type="http://schemas.openxmlformats.org/officeDocument/2006/relationships/slideLayout" Target="../slideLayouts/slideLayout136.xml"/><Relationship Id="rId28" Type="http://schemas.openxmlformats.org/officeDocument/2006/relationships/slideLayout" Target="../slideLayouts/slideLayout141.xml"/><Relationship Id="rId36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31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Relationship Id="rId22" Type="http://schemas.openxmlformats.org/officeDocument/2006/relationships/slideLayout" Target="../slideLayouts/slideLayout135.xml"/><Relationship Id="rId27" Type="http://schemas.openxmlformats.org/officeDocument/2006/relationships/slideLayout" Target="../slideLayouts/slideLayout140.xml"/><Relationship Id="rId30" Type="http://schemas.openxmlformats.org/officeDocument/2006/relationships/slideLayout" Target="../slideLayouts/slideLayout143.xml"/><Relationship Id="rId35" Type="http://schemas.openxmlformats.org/officeDocument/2006/relationships/slideLayout" Target="../slideLayouts/slideLayout1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26" Type="http://schemas.openxmlformats.org/officeDocument/2006/relationships/slideLayout" Target="../slideLayouts/slideLayout177.xml"/><Relationship Id="rId39" Type="http://schemas.openxmlformats.org/officeDocument/2006/relationships/theme" Target="../theme/theme5.xml"/><Relationship Id="rId3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72.xml"/><Relationship Id="rId34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5" Type="http://schemas.openxmlformats.org/officeDocument/2006/relationships/slideLayout" Target="../slideLayouts/slideLayout176.xml"/><Relationship Id="rId33" Type="http://schemas.openxmlformats.org/officeDocument/2006/relationships/slideLayout" Target="../slideLayouts/slideLayout184.xml"/><Relationship Id="rId38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71.xml"/><Relationship Id="rId29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24" Type="http://schemas.openxmlformats.org/officeDocument/2006/relationships/slideLayout" Target="../slideLayouts/slideLayout175.xml"/><Relationship Id="rId32" Type="http://schemas.openxmlformats.org/officeDocument/2006/relationships/slideLayout" Target="../slideLayouts/slideLayout183.xml"/><Relationship Id="rId37" Type="http://schemas.openxmlformats.org/officeDocument/2006/relationships/slideLayout" Target="../slideLayouts/slideLayout188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slideLayout" Target="../slideLayouts/slideLayout174.xml"/><Relationship Id="rId28" Type="http://schemas.openxmlformats.org/officeDocument/2006/relationships/slideLayout" Target="../slideLayouts/slideLayout179.xml"/><Relationship Id="rId36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31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Relationship Id="rId27" Type="http://schemas.openxmlformats.org/officeDocument/2006/relationships/slideLayout" Target="../slideLayouts/slideLayout178.xml"/><Relationship Id="rId30" Type="http://schemas.openxmlformats.org/officeDocument/2006/relationships/slideLayout" Target="../slideLayouts/slideLayout181.xml"/><Relationship Id="rId35" Type="http://schemas.openxmlformats.org/officeDocument/2006/relationships/slideLayout" Target="../slideLayouts/slideLayout1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0000" y="226800"/>
            <a:ext cx="8640000" cy="79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000" y="1213200"/>
            <a:ext cx="8640000" cy="48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2273" y="6379200"/>
            <a:ext cx="3384000" cy="252000"/>
          </a:xfrm>
          <a:prstGeom prst="rect">
            <a:avLst/>
          </a:prstGeom>
        </p:spPr>
        <p:txBody>
          <a:bodyPr vert="horz" lIns="0" tIns="45720" rIns="91440" bIns="4572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3849" y="6378576"/>
            <a:ext cx="504000" cy="252000"/>
          </a:xfrm>
          <a:prstGeom prst="rect">
            <a:avLst/>
          </a:prstGeom>
        </p:spPr>
        <p:txBody>
          <a:bodyPr vert="horz" lIns="0" tIns="45720" rIns="72000" bIns="45720" rtlCol="0" anchor="t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ogo_pieni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69399" y="1062931"/>
            <a:ext cx="8630455" cy="0"/>
          </a:xfrm>
          <a:prstGeom prst="line">
            <a:avLst/>
          </a:prstGeom>
          <a:ln w="762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454351" y="6379200"/>
            <a:ext cx="1107341" cy="252000"/>
          </a:xfrm>
          <a:prstGeom prst="rect">
            <a:avLst/>
          </a:prstGeom>
        </p:spPr>
        <p:txBody>
          <a:bodyPr vert="horz" lIns="90000" tIns="45720" rIns="91440" bIns="45720" rtlCol="0" anchor="t"/>
          <a:lstStyle>
            <a:lvl1pPr>
              <a:defRPr lang="en-US" sz="800" smtClean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36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  <p:sldLayoutId id="2147483902" r:id="rId17"/>
    <p:sldLayoutId id="2147483903" r:id="rId18"/>
    <p:sldLayoutId id="2147483904" r:id="rId19"/>
    <p:sldLayoutId id="2147483905" r:id="rId20"/>
    <p:sldLayoutId id="2147483906" r:id="rId21"/>
    <p:sldLayoutId id="2147483907" r:id="rId22"/>
    <p:sldLayoutId id="2147483908" r:id="rId23"/>
    <p:sldLayoutId id="2147483909" r:id="rId24"/>
    <p:sldLayoutId id="2147483910" r:id="rId25"/>
    <p:sldLayoutId id="2147483911" r:id="rId26"/>
    <p:sldLayoutId id="2147483912" r:id="rId27"/>
    <p:sldLayoutId id="2147483913" r:id="rId28"/>
    <p:sldLayoutId id="2147483914" r:id="rId29"/>
    <p:sldLayoutId id="2147483915" r:id="rId30"/>
    <p:sldLayoutId id="2147483916" r:id="rId31"/>
    <p:sldLayoutId id="2147483917" r:id="rId32"/>
    <p:sldLayoutId id="2147483918" r:id="rId33"/>
    <p:sldLayoutId id="2147483919" r:id="rId34"/>
    <p:sldLayoutId id="2147483920" r:id="rId35"/>
    <p:sldLayoutId id="2147483921" r:id="rId36"/>
    <p:sldLayoutId id="2147483922" r:id="rId3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5614">
          <p15:clr>
            <a:srgbClr val="F26B43"/>
          </p15:clr>
        </p15:guide>
        <p15:guide id="3" pos="174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3825">
          <p15:clr>
            <a:srgbClr val="F26B43"/>
          </p15:clr>
        </p15:guide>
        <p15:guide id="6" orient="horz" pos="75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0000" y="226800"/>
            <a:ext cx="8640000" cy="79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000" y="1213200"/>
            <a:ext cx="8640000" cy="48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2273" y="6379200"/>
            <a:ext cx="3384000" cy="252000"/>
          </a:xfrm>
          <a:prstGeom prst="rect">
            <a:avLst/>
          </a:prstGeom>
        </p:spPr>
        <p:txBody>
          <a:bodyPr vert="horz" lIns="0" tIns="45720" rIns="91440" bIns="4572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3849" y="6378576"/>
            <a:ext cx="504000" cy="252000"/>
          </a:xfrm>
          <a:prstGeom prst="rect">
            <a:avLst/>
          </a:prstGeom>
        </p:spPr>
        <p:txBody>
          <a:bodyPr vert="horz" lIns="0" tIns="45720" rIns="72000" bIns="45720" rtlCol="0" anchor="t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ogo_pieni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69399" y="1062931"/>
            <a:ext cx="8630455" cy="0"/>
          </a:xfrm>
          <a:prstGeom prst="line">
            <a:avLst/>
          </a:prstGeom>
          <a:ln w="762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454351" y="6379200"/>
            <a:ext cx="1107341" cy="252000"/>
          </a:xfrm>
          <a:prstGeom prst="rect">
            <a:avLst/>
          </a:prstGeom>
        </p:spPr>
        <p:txBody>
          <a:bodyPr vert="horz" lIns="90000" tIns="45720" rIns="91440" bIns="45720" rtlCol="0" anchor="t"/>
          <a:lstStyle>
            <a:lvl1pPr>
              <a:defRPr lang="en-US" sz="800" smtClean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08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  <p:sldLayoutId id="2147483942" r:id="rId18"/>
    <p:sldLayoutId id="2147483943" r:id="rId19"/>
    <p:sldLayoutId id="2147483944" r:id="rId20"/>
    <p:sldLayoutId id="2147483945" r:id="rId21"/>
    <p:sldLayoutId id="2147483946" r:id="rId22"/>
    <p:sldLayoutId id="2147483947" r:id="rId23"/>
    <p:sldLayoutId id="2147483948" r:id="rId24"/>
    <p:sldLayoutId id="2147483949" r:id="rId25"/>
    <p:sldLayoutId id="2147483950" r:id="rId26"/>
    <p:sldLayoutId id="2147483951" r:id="rId27"/>
    <p:sldLayoutId id="2147483952" r:id="rId28"/>
    <p:sldLayoutId id="2147483953" r:id="rId29"/>
    <p:sldLayoutId id="2147483954" r:id="rId30"/>
    <p:sldLayoutId id="2147483955" r:id="rId31"/>
    <p:sldLayoutId id="2147483956" r:id="rId32"/>
    <p:sldLayoutId id="2147483957" r:id="rId33"/>
    <p:sldLayoutId id="2147483958" r:id="rId34"/>
    <p:sldLayoutId id="2147483959" r:id="rId35"/>
    <p:sldLayoutId id="2147483960" r:id="rId36"/>
    <p:sldLayoutId id="2147483961" r:id="rId37"/>
    <p:sldLayoutId id="2147483962" r:id="rId3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5614">
          <p15:clr>
            <a:srgbClr val="F26B43"/>
          </p15:clr>
        </p15:guide>
        <p15:guide id="3" pos="174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3825">
          <p15:clr>
            <a:srgbClr val="F26B43"/>
          </p15:clr>
        </p15:guide>
        <p15:guide id="6" orient="horz" pos="75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0000" y="226800"/>
            <a:ext cx="8640000" cy="79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000" y="1213200"/>
            <a:ext cx="8640000" cy="48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2273" y="6379200"/>
            <a:ext cx="3384000" cy="252000"/>
          </a:xfrm>
          <a:prstGeom prst="rect">
            <a:avLst/>
          </a:prstGeom>
        </p:spPr>
        <p:txBody>
          <a:bodyPr vert="horz" lIns="0" tIns="45720" rIns="91440" bIns="4572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3849" y="6378576"/>
            <a:ext cx="504000" cy="252000"/>
          </a:xfrm>
          <a:prstGeom prst="rect">
            <a:avLst/>
          </a:prstGeom>
        </p:spPr>
        <p:txBody>
          <a:bodyPr vert="horz" lIns="0" tIns="45720" rIns="72000" bIns="45720" rtlCol="0" anchor="t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ogo_pieni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69399" y="1062931"/>
            <a:ext cx="8630455" cy="0"/>
          </a:xfrm>
          <a:prstGeom prst="line">
            <a:avLst/>
          </a:prstGeom>
          <a:ln w="762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454351" y="6379200"/>
            <a:ext cx="1107341" cy="252000"/>
          </a:xfrm>
          <a:prstGeom prst="rect">
            <a:avLst/>
          </a:prstGeom>
        </p:spPr>
        <p:txBody>
          <a:bodyPr vert="horz" lIns="90000" tIns="45720" rIns="91440" bIns="45720" rtlCol="0" anchor="t"/>
          <a:lstStyle>
            <a:lvl1pPr>
              <a:defRPr lang="en-US" sz="800" smtClean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41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  <p:sldLayoutId id="2147483978" r:id="rId15"/>
    <p:sldLayoutId id="2147483979" r:id="rId16"/>
    <p:sldLayoutId id="2147483980" r:id="rId17"/>
    <p:sldLayoutId id="2147483981" r:id="rId18"/>
    <p:sldLayoutId id="2147483982" r:id="rId19"/>
    <p:sldLayoutId id="2147483983" r:id="rId20"/>
    <p:sldLayoutId id="2147483984" r:id="rId21"/>
    <p:sldLayoutId id="2147483985" r:id="rId22"/>
    <p:sldLayoutId id="2147483986" r:id="rId23"/>
    <p:sldLayoutId id="2147483987" r:id="rId24"/>
    <p:sldLayoutId id="2147483988" r:id="rId25"/>
    <p:sldLayoutId id="2147483989" r:id="rId26"/>
    <p:sldLayoutId id="2147483990" r:id="rId27"/>
    <p:sldLayoutId id="2147483991" r:id="rId28"/>
    <p:sldLayoutId id="2147483992" r:id="rId29"/>
    <p:sldLayoutId id="2147483993" r:id="rId30"/>
    <p:sldLayoutId id="2147483994" r:id="rId31"/>
    <p:sldLayoutId id="2147483995" r:id="rId32"/>
    <p:sldLayoutId id="2147483996" r:id="rId33"/>
    <p:sldLayoutId id="2147483997" r:id="rId34"/>
    <p:sldLayoutId id="2147483998" r:id="rId35"/>
    <p:sldLayoutId id="2147483999" r:id="rId36"/>
    <p:sldLayoutId id="2147484000" r:id="rId37"/>
    <p:sldLayoutId id="2147484001" r:id="rId3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5614">
          <p15:clr>
            <a:srgbClr val="F26B43"/>
          </p15:clr>
        </p15:guide>
        <p15:guide id="3" pos="174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3825">
          <p15:clr>
            <a:srgbClr val="F26B43"/>
          </p15:clr>
        </p15:guide>
        <p15:guide id="6" orient="horz" pos="75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0000" y="226800"/>
            <a:ext cx="8640000" cy="79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000" y="1213200"/>
            <a:ext cx="8640000" cy="48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2273" y="6379200"/>
            <a:ext cx="3384000" cy="252000"/>
          </a:xfrm>
          <a:prstGeom prst="rect">
            <a:avLst/>
          </a:prstGeom>
        </p:spPr>
        <p:txBody>
          <a:bodyPr vert="horz" lIns="0" tIns="45720" rIns="91440" bIns="4572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3849" y="6378576"/>
            <a:ext cx="504000" cy="252000"/>
          </a:xfrm>
          <a:prstGeom prst="rect">
            <a:avLst/>
          </a:prstGeom>
        </p:spPr>
        <p:txBody>
          <a:bodyPr vert="horz" lIns="0" tIns="45720" rIns="72000" bIns="45720" rtlCol="0" anchor="t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ogo_pieni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69399" y="1062931"/>
            <a:ext cx="8630455" cy="0"/>
          </a:xfrm>
          <a:prstGeom prst="line">
            <a:avLst/>
          </a:prstGeom>
          <a:ln w="762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454351" y="6379200"/>
            <a:ext cx="1107341" cy="252000"/>
          </a:xfrm>
          <a:prstGeom prst="rect">
            <a:avLst/>
          </a:prstGeom>
        </p:spPr>
        <p:txBody>
          <a:bodyPr vert="horz" lIns="90000" tIns="45720" rIns="91440" bIns="45720" rtlCol="0" anchor="t"/>
          <a:lstStyle>
            <a:lvl1pPr>
              <a:defRPr lang="en-US" sz="800" smtClean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6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  <p:sldLayoutId id="2147484017" r:id="rId15"/>
    <p:sldLayoutId id="2147484018" r:id="rId16"/>
    <p:sldLayoutId id="2147484019" r:id="rId17"/>
    <p:sldLayoutId id="2147484020" r:id="rId18"/>
    <p:sldLayoutId id="2147484021" r:id="rId19"/>
    <p:sldLayoutId id="2147484022" r:id="rId20"/>
    <p:sldLayoutId id="2147484023" r:id="rId21"/>
    <p:sldLayoutId id="2147484024" r:id="rId22"/>
    <p:sldLayoutId id="2147484025" r:id="rId23"/>
    <p:sldLayoutId id="2147484026" r:id="rId24"/>
    <p:sldLayoutId id="2147484027" r:id="rId25"/>
    <p:sldLayoutId id="2147484028" r:id="rId26"/>
    <p:sldLayoutId id="2147484029" r:id="rId27"/>
    <p:sldLayoutId id="2147484030" r:id="rId28"/>
    <p:sldLayoutId id="2147484031" r:id="rId29"/>
    <p:sldLayoutId id="2147484032" r:id="rId30"/>
    <p:sldLayoutId id="2147484033" r:id="rId31"/>
    <p:sldLayoutId id="2147484034" r:id="rId32"/>
    <p:sldLayoutId id="2147484035" r:id="rId33"/>
    <p:sldLayoutId id="2147484036" r:id="rId34"/>
    <p:sldLayoutId id="2147484037" r:id="rId35"/>
    <p:sldLayoutId id="2147484038" r:id="rId36"/>
    <p:sldLayoutId id="2147484039" r:id="rId37"/>
    <p:sldLayoutId id="2147484040" r:id="rId3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5614">
          <p15:clr>
            <a:srgbClr val="F26B43"/>
          </p15:clr>
        </p15:guide>
        <p15:guide id="3" pos="174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3825">
          <p15:clr>
            <a:srgbClr val="F26B43"/>
          </p15:clr>
        </p15:guide>
        <p15:guide id="6" orient="horz" pos="75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0000" y="226800"/>
            <a:ext cx="8640000" cy="79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000" y="1213200"/>
            <a:ext cx="8640000" cy="48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2273" y="6379200"/>
            <a:ext cx="3384000" cy="252000"/>
          </a:xfrm>
          <a:prstGeom prst="rect">
            <a:avLst/>
          </a:prstGeom>
        </p:spPr>
        <p:txBody>
          <a:bodyPr vert="horz" lIns="0" tIns="45720" rIns="91440" bIns="4572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Встреча с новосёлами ЖК Fjord | 26.01.2018 г.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3849" y="6378576"/>
            <a:ext cx="504000" cy="252000"/>
          </a:xfrm>
          <a:prstGeom prst="rect">
            <a:avLst/>
          </a:prstGeom>
        </p:spPr>
        <p:txBody>
          <a:bodyPr vert="horz" lIns="0" tIns="45720" rIns="72000" bIns="45720" rtlCol="0" anchor="t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E5E30BAE-4CF2-4C5B-A9E5-005FB344DC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ogo_pieni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7930578" y="6295520"/>
            <a:ext cx="969276" cy="26095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69399" y="1062931"/>
            <a:ext cx="8630455" cy="0"/>
          </a:xfrm>
          <a:prstGeom prst="line">
            <a:avLst/>
          </a:prstGeom>
          <a:ln w="762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27600" y="6426000"/>
            <a:ext cx="679933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>
                <a:solidFill>
                  <a:srgbClr val="000000"/>
                </a:solidFill>
              </a:rPr>
              <a:t>YIT   |             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454351" y="6379200"/>
            <a:ext cx="1107341" cy="252000"/>
          </a:xfrm>
          <a:prstGeom prst="rect">
            <a:avLst/>
          </a:prstGeom>
        </p:spPr>
        <p:txBody>
          <a:bodyPr vert="horz" lIns="90000" tIns="45720" rIns="91440" bIns="45720" rtlCol="0" anchor="t"/>
          <a:lstStyle>
            <a:lvl1pPr>
              <a:defRPr lang="en-US" sz="800" smtClean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72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  <p:sldLayoutId id="2147484054" r:id="rId13"/>
    <p:sldLayoutId id="2147484055" r:id="rId14"/>
    <p:sldLayoutId id="2147484056" r:id="rId15"/>
    <p:sldLayoutId id="2147484057" r:id="rId16"/>
    <p:sldLayoutId id="2147484058" r:id="rId17"/>
    <p:sldLayoutId id="2147484059" r:id="rId18"/>
    <p:sldLayoutId id="2147484060" r:id="rId19"/>
    <p:sldLayoutId id="2147484061" r:id="rId20"/>
    <p:sldLayoutId id="2147484062" r:id="rId21"/>
    <p:sldLayoutId id="2147484063" r:id="rId22"/>
    <p:sldLayoutId id="2147484064" r:id="rId23"/>
    <p:sldLayoutId id="2147484065" r:id="rId24"/>
    <p:sldLayoutId id="2147484066" r:id="rId25"/>
    <p:sldLayoutId id="2147484067" r:id="rId26"/>
    <p:sldLayoutId id="2147484068" r:id="rId27"/>
    <p:sldLayoutId id="2147484069" r:id="rId28"/>
    <p:sldLayoutId id="2147484070" r:id="rId29"/>
    <p:sldLayoutId id="2147484071" r:id="rId30"/>
    <p:sldLayoutId id="2147484072" r:id="rId31"/>
    <p:sldLayoutId id="2147484073" r:id="rId32"/>
    <p:sldLayoutId id="2147484074" r:id="rId33"/>
    <p:sldLayoutId id="2147484075" r:id="rId34"/>
    <p:sldLayoutId id="2147484076" r:id="rId35"/>
    <p:sldLayoutId id="2147484077" r:id="rId36"/>
    <p:sldLayoutId id="2147484078" r:id="rId37"/>
    <p:sldLayoutId id="2147484079" r:id="rId3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5614">
          <p15:clr>
            <a:srgbClr val="F26B43"/>
          </p15:clr>
        </p15:guide>
        <p15:guide id="3" pos="174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3825">
          <p15:clr>
            <a:srgbClr val="F26B43"/>
          </p15:clr>
        </p15:guide>
        <p15:guide id="6" orient="horz" pos="75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itplus.ru/" TargetMode="External"/><Relationship Id="rId2" Type="http://schemas.openxmlformats.org/officeDocument/2006/relationships/hyperlink" Target="http://spb.yitservice.ru/" TargetMode="External"/><Relationship Id="rId1" Type="http://schemas.openxmlformats.org/officeDocument/2006/relationships/slideLayout" Target="../slideLayouts/slideLayout104.xml"/><Relationship Id="rId4" Type="http://schemas.openxmlformats.org/officeDocument/2006/relationships/hyperlink" Target="https://vk.com/yit.service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3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6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5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club.yitplus.ru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://spb.yitservice.ru/" TargetMode="External"/><Relationship Id="rId1" Type="http://schemas.openxmlformats.org/officeDocument/2006/relationships/slideLayout" Target="../slideLayouts/slideLayout1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53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G"/><Relationship Id="rId4" Type="http://schemas.openxmlformats.org/officeDocument/2006/relationships/image" Target="../media/image9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gu.spb.ru/mfc" TargetMode="External"/><Relationship Id="rId1" Type="http://schemas.openxmlformats.org/officeDocument/2006/relationships/slideLayout" Target="../slideLayouts/slideLayout9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731" y="2547554"/>
            <a:ext cx="3534033" cy="2914650"/>
          </a:xfrm>
        </p:spPr>
        <p:txBody>
          <a:bodyPr>
            <a:noAutofit/>
          </a:bodyPr>
          <a:lstStyle/>
          <a:p>
            <a:r>
              <a:rPr lang="ru-RU" sz="2000" dirty="0"/>
              <a:t>Встреча с новосёлами жилого комплекса</a:t>
            </a:r>
            <a:r>
              <a:rPr lang="en-US" sz="2000" dirty="0"/>
              <a:t> </a:t>
            </a:r>
            <a:r>
              <a:rPr lang="ru-RU" sz="2000" dirty="0"/>
              <a:t>«Смольный Проспект»</a:t>
            </a:r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r>
              <a:rPr lang="ru-RU" sz="2000" dirty="0"/>
              <a:t>г. Санкт-Петербург, </a:t>
            </a:r>
            <a:br>
              <a:rPr lang="ru-RU" sz="2000" dirty="0"/>
            </a:br>
            <a:r>
              <a:rPr lang="ru-RU" sz="2000" dirty="0"/>
              <a:t>Смольный проспект,</a:t>
            </a:r>
            <a:br>
              <a:rPr lang="ru-RU" sz="2000" dirty="0"/>
            </a:br>
            <a:r>
              <a:rPr lang="ru-RU" sz="2000" dirty="0"/>
              <a:t>дом 17, строение 1</a:t>
            </a:r>
            <a:br>
              <a:rPr lang="ru-RU" sz="2000" dirty="0"/>
            </a:br>
            <a:r>
              <a:rPr lang="ru-RU" sz="2000" dirty="0"/>
              <a:t> </a:t>
            </a:r>
            <a:br>
              <a:rPr lang="ru-RU" sz="2000" dirty="0"/>
            </a:br>
            <a:endParaRPr lang="en-GB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4464" y="5663682"/>
            <a:ext cx="3111135" cy="31393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dirty="0"/>
              <a:t>1</a:t>
            </a:r>
            <a:r>
              <a:rPr lang="en-US" dirty="0"/>
              <a:t>6</a:t>
            </a:r>
            <a:r>
              <a:rPr lang="ru-RU" dirty="0"/>
              <a:t>.</a:t>
            </a:r>
            <a:r>
              <a:rPr lang="en-US" dirty="0"/>
              <a:t>0</a:t>
            </a:r>
            <a:r>
              <a:rPr lang="ru-RU" dirty="0"/>
              <a:t>2.2018, г. Санкт-Петербург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84464" y="5462204"/>
            <a:ext cx="3198491" cy="4571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F5D70B-71B1-40AF-9328-51BE31C32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268" y="353900"/>
            <a:ext cx="4068893" cy="6105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08987A-6E3E-4E60-B833-7A1DDE837C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872" y="6234728"/>
            <a:ext cx="2041753" cy="44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0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400" dirty="0"/>
              <a:t>Инструменты эффективной работы </a:t>
            </a:r>
            <a:br>
              <a:rPr lang="ru-RU" altLang="ru-RU" sz="2400" dirty="0"/>
            </a:br>
            <a:r>
              <a:rPr lang="ru-RU" altLang="ru-RU" sz="2400" dirty="0"/>
              <a:t>управляющей компании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7971" y="1118507"/>
            <a:ext cx="3188927" cy="5249636"/>
          </a:xfrm>
        </p:spPr>
        <p:txBody>
          <a:bodyPr>
            <a:normAutofit lnSpcReduction="10000"/>
          </a:bodyPr>
          <a:lstStyle/>
          <a:p>
            <a:pPr marL="230400">
              <a:lnSpc>
                <a:spcPct val="100000"/>
              </a:lnSpc>
              <a:spcBef>
                <a:spcPts val="800"/>
              </a:spcBef>
              <a:defRPr/>
            </a:pPr>
            <a:r>
              <a:rPr lang="ru-RU" sz="1600" dirty="0"/>
              <a:t>Стандарты обслуживания </a:t>
            </a:r>
          </a:p>
          <a:p>
            <a:pPr marL="230400">
              <a:lnSpc>
                <a:spcPct val="100000"/>
              </a:lnSpc>
              <a:spcBef>
                <a:spcPts val="800"/>
              </a:spcBef>
              <a:defRPr/>
            </a:pPr>
            <a:r>
              <a:rPr lang="ru-RU" sz="1600" dirty="0"/>
              <a:t>Принципы ведения бизнеса концерна ЮИТ</a:t>
            </a:r>
          </a:p>
          <a:p>
            <a:pPr marL="230400">
              <a:lnSpc>
                <a:spcPct val="100000"/>
              </a:lnSpc>
              <a:spcBef>
                <a:spcPts val="800"/>
              </a:spcBef>
              <a:defRPr/>
            </a:pPr>
            <a:r>
              <a:rPr lang="ru-RU" sz="1600" dirty="0"/>
              <a:t>Внутренние регламенты и бизнес-процессы</a:t>
            </a:r>
          </a:p>
          <a:p>
            <a:pPr marL="230400">
              <a:lnSpc>
                <a:spcPct val="100000"/>
              </a:lnSpc>
              <a:spcBef>
                <a:spcPts val="800"/>
              </a:spcBef>
              <a:defRPr/>
            </a:pPr>
            <a:r>
              <a:rPr lang="ru-RU" sz="1600" dirty="0"/>
              <a:t>Сайт управляющей компании</a:t>
            </a:r>
          </a:p>
          <a:p>
            <a:pPr marL="230400">
              <a:lnSpc>
                <a:spcPct val="100000"/>
              </a:lnSpc>
              <a:spcBef>
                <a:spcPts val="800"/>
              </a:spcBef>
              <a:defRPr/>
            </a:pPr>
            <a:r>
              <a:rPr lang="ru-RU" sz="1600" dirty="0"/>
              <a:t>Информационные доски в парадных</a:t>
            </a:r>
          </a:p>
          <a:p>
            <a:pPr marL="230400">
              <a:lnSpc>
                <a:spcPct val="100000"/>
              </a:lnSpc>
              <a:spcBef>
                <a:spcPts val="800"/>
              </a:spcBef>
              <a:defRPr/>
            </a:pPr>
            <a:r>
              <a:rPr lang="ru-RU" sz="1600" dirty="0"/>
              <a:t>Регулярные приемы управляющего</a:t>
            </a:r>
          </a:p>
          <a:p>
            <a:pPr marL="230400">
              <a:lnSpc>
                <a:spcPct val="100000"/>
              </a:lnSpc>
              <a:spcBef>
                <a:spcPts val="800"/>
              </a:spcBef>
              <a:defRPr/>
            </a:pPr>
            <a:r>
              <a:rPr lang="ru-RU" sz="1600" dirty="0"/>
              <a:t>Регулярные личные встречи руководителей </a:t>
            </a:r>
            <a:br>
              <a:rPr lang="ru-RU" sz="1600" dirty="0"/>
            </a:br>
            <a:r>
              <a:rPr lang="ru-RU" sz="1600" dirty="0"/>
              <a:t>УК с советами домов и инициативными жителями </a:t>
            </a:r>
          </a:p>
          <a:p>
            <a:pPr marL="230400">
              <a:lnSpc>
                <a:spcPct val="100000"/>
              </a:lnSpc>
              <a:spcBef>
                <a:spcPts val="800"/>
              </a:spcBef>
              <a:defRPr/>
            </a:pPr>
            <a:r>
              <a:rPr lang="ru-RU" sz="1600" dirty="0"/>
              <a:t>Прием специалистов паспортного стола</a:t>
            </a:r>
          </a:p>
          <a:p>
            <a:pPr marL="230400">
              <a:lnSpc>
                <a:spcPct val="100000"/>
              </a:lnSpc>
              <a:spcBef>
                <a:spcPts val="800"/>
              </a:spcBef>
              <a:defRPr/>
            </a:pPr>
            <a:r>
              <a:rPr lang="ru-RU" sz="1600" dirty="0"/>
              <a:t>Регулярные приемы расчетного отдела</a:t>
            </a:r>
          </a:p>
          <a:p>
            <a:endParaRPr lang="ru-RU" sz="160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29ED78BF-8D2F-419F-9459-77CFD6E94B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93650" y="1422427"/>
            <a:ext cx="5222449" cy="4186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871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Сайт, личный кабинет, группа вКонтакте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75B01E-2EC8-4694-AD0D-6209259B04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0000" y="1143000"/>
            <a:ext cx="2710800" cy="449910"/>
          </a:xfrm>
          <a:solidFill>
            <a:schemeClr val="bg2"/>
          </a:solidFill>
        </p:spPr>
        <p:txBody>
          <a:bodyPr/>
          <a:lstStyle/>
          <a:p>
            <a:r>
              <a:rPr lang="ru-RU" sz="1600" dirty="0">
                <a:solidFill>
                  <a:schemeClr val="tx1"/>
                </a:solidFill>
              </a:rPr>
              <a:t>Сайт </a:t>
            </a:r>
            <a:r>
              <a:rPr lang="en-US" sz="1600" dirty="0">
                <a:solidFill>
                  <a:schemeClr val="tx1"/>
                </a:solidFill>
                <a:hlinkClick r:id="rId2"/>
              </a:rPr>
              <a:t>http://yitservice.ru/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70000" y="1653540"/>
            <a:ext cx="2710800" cy="447366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1900" kern="0" dirty="0"/>
              <a:t>Информация об управляющей компании, о доме, обслуживающем персонале, тарифах, дополнительных услугах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1900" kern="0" dirty="0"/>
              <a:t>Регулярное обновление новостей, в том числе отдельная лента новостей дома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1900" kern="0" dirty="0"/>
              <a:t>Форма обратной связи для отправки предложений и замечаний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1900" kern="0" dirty="0"/>
              <a:t>Форма подачи заявок в диспетчерскую, в том числе на оказание платных услуг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1900" kern="0" dirty="0"/>
              <a:t>Форма подачи показаний счетчиков</a:t>
            </a:r>
            <a:endParaRPr lang="en-US" sz="1900" kern="0" dirty="0"/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1900" kern="0" dirty="0"/>
              <a:t>Форма для оплаты ЖКУ</a:t>
            </a:r>
            <a:r>
              <a:rPr lang="en-US" sz="1900" kern="0" dirty="0"/>
              <a:t> </a:t>
            </a:r>
            <a:r>
              <a:rPr lang="ru-RU" sz="1900" kern="0" dirty="0"/>
              <a:t>и дополнительных услуг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ru-RU" sz="2000" kern="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ru-RU" sz="2000" kern="0" dirty="0"/>
          </a:p>
          <a:p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AFA2B3E2-EE53-4AEE-AE27-31C2B07609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9200" y="1143000"/>
            <a:ext cx="2710800" cy="449910"/>
          </a:xfrm>
          <a:solidFill>
            <a:schemeClr val="bg2"/>
          </a:solidFill>
        </p:spPr>
        <p:txBody>
          <a:bodyPr/>
          <a:lstStyle/>
          <a:p>
            <a:r>
              <a:rPr lang="ru-RU" sz="1600" dirty="0">
                <a:solidFill>
                  <a:schemeClr val="tx1"/>
                </a:solidFill>
              </a:rPr>
              <a:t>Личный кабинет </a:t>
            </a:r>
            <a:r>
              <a:rPr lang="en-US" sz="1600" dirty="0">
                <a:solidFill>
                  <a:schemeClr val="tx1"/>
                </a:solidFill>
                <a:hlinkClick r:id="rId3"/>
              </a:rPr>
              <a:t>https://yitplus.ru/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56A4B85B-CA84-4A20-A620-D4BC214AB8C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29200" y="1653540"/>
            <a:ext cx="2710800" cy="4473660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/>
              <a:t>Информация о  начислении квартплаты по всем вашим помещениям;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/>
              <a:t>Возможность скачивать квитанции и видеть историю всех начислений и платежей;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/>
              <a:t>Форма для подачи показаний счетчиков;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/>
              <a:t>Форма для отправки заявок и обращений в управляющую компанию;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/>
              <a:t>Новости и оповещения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/>
              <a:t>Контакты обслуживающего персонала и полезные контакты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/>
              <a:t>Оплата квартплаты и услуг ЮИТ Сервис.</a:t>
            </a:r>
            <a:endParaRPr lang="ru-RU" sz="1400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2FB52EB-EBEA-41E2-958B-AC06435007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88400" y="1143000"/>
            <a:ext cx="2710800" cy="449910"/>
          </a:xfrm>
          <a:solidFill>
            <a:schemeClr val="bg2"/>
          </a:solidFill>
        </p:spPr>
        <p:txBody>
          <a:bodyPr/>
          <a:lstStyle/>
          <a:p>
            <a:r>
              <a:rPr lang="ru-RU" sz="1600" dirty="0">
                <a:solidFill>
                  <a:schemeClr val="tx1"/>
                </a:solidFill>
              </a:rPr>
              <a:t>Группа вКонтакте </a:t>
            </a:r>
            <a:r>
              <a:rPr lang="en-US" sz="1600" dirty="0">
                <a:solidFill>
                  <a:schemeClr val="tx1"/>
                </a:solidFill>
                <a:hlinkClick r:id="rId4"/>
              </a:rPr>
              <a:t>https://vk.com/yit.service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535ED1F2-2B2D-4C78-98EF-0E28689B847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88400" y="1653540"/>
            <a:ext cx="2710800" cy="447366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kern="0" dirty="0"/>
              <a:t>Более 2 000 подписчиков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kern="0" dirty="0"/>
              <a:t>Отдельная ветка обсуждений для каждого жилого комплекса (для ЖК</a:t>
            </a:r>
            <a:r>
              <a:rPr lang="en-US" kern="0" dirty="0"/>
              <a:t> </a:t>
            </a:r>
            <a:r>
              <a:rPr lang="ru-RU" kern="0" dirty="0"/>
              <a:t>«Смольный Проспект» уже готово место для обсуждения </a:t>
            </a:r>
            <a:r>
              <a:rPr lang="en-US" kern="0" dirty="0"/>
              <a:t>https://vk.com/</a:t>
            </a:r>
            <a:r>
              <a:rPr lang="ru-RU" dirty="0"/>
              <a:t>topic-129245099_37011112</a:t>
            </a:r>
            <a:endParaRPr lang="ru-RU" kern="0" dirty="0"/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kern="0" dirty="0"/>
              <a:t>Вы можете задать в группе любые интересующие вопросы по обслуживанию дома, знакомиться и обмениваться информацией с соседями</a:t>
            </a:r>
          </a:p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5728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70000" y="1161535"/>
            <a:ext cx="4248000" cy="461319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Собственники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70001" y="1622854"/>
            <a:ext cx="4178432" cy="4094205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300" dirty="0"/>
              <a:t>Несут ответственность за надлежащее содержание общедомового имущества:</a:t>
            </a:r>
          </a:p>
          <a:p>
            <a:pPr marL="457200" lvl="1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300" i="1" dirty="0"/>
              <a:t>крыши, стены, подвалы, лифты, водомерные узлы, ИТП, вентиляционные камеры и шахты, оборудование АППЗ, ПЗУ, СКУД, системы видеонаблюдения, мусорные камеры, лестница и лестничные клетки, лифтовые и квартирные холлы,  детские площадки, ограждения, шлагбаумы, ворота и калитки, цветники, вазоны, озеленение и др.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300" dirty="0"/>
              <a:t>обязаны выбрать способ управления и заключить договор с выбранной организацией для оказания услуг по управлению, содержанию и ремонту общего имущества МКД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300" dirty="0"/>
              <a:t>обязаны 1 раз в год проводить собрание собственников, избирать Совет МКД, принимать решения по вопросам, относящимся к  компетенции ОСС</a:t>
            </a:r>
            <a:endParaRPr lang="ru-RU" sz="1300" dirty="0">
              <a:solidFill>
                <a:srgbClr val="FF0000"/>
              </a:solidFill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ru-RU" sz="13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680000" y="1136822"/>
            <a:ext cx="4248000" cy="494270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Управляющая компания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4621427" y="1631092"/>
            <a:ext cx="4306573" cy="4003589"/>
          </a:xfrm>
        </p:spPr>
        <p:txBody>
          <a:bodyPr>
            <a:normAutofit fontScale="400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3000" dirty="0"/>
              <a:t>обязана предоставлять полный комплекс услуг по содержанию и ремонту общего имущества в соответствии с законодательством и договором управления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3000" dirty="0"/>
              <a:t> обязана предоставлять коммунальные услуги – (снабжение ресурсами), заключить договоры с ресурсоснабжающими организациями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3000" dirty="0"/>
              <a:t> обязана заключить необходимые для надлежащей эксплуатации  договоры с подрядчиками.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3000" dirty="0"/>
              <a:t>обеспечивать исправность инженерного оборудования и конструкций дома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3000" dirty="0"/>
              <a:t>обеспечивать сохранность и надлежащее состояние общедомового имущества и территории, в соответствии с договором управления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3000" dirty="0"/>
              <a:t>предоставлять всем заинтересованным лицам информацию о деятельности УК в соответствии с постановлением правительства «О раскрытии информации»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3000" dirty="0"/>
              <a:t>поддерживать порядок и обеспечивать безопасное и комфортное проживание в доме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95860" y="251514"/>
            <a:ext cx="8640000" cy="792000"/>
          </a:xfrm>
        </p:spPr>
        <p:txBody>
          <a:bodyPr/>
          <a:lstStyle/>
          <a:p>
            <a:r>
              <a:rPr lang="ru-RU" dirty="0"/>
              <a:t>Ответственность сторон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75D76741-8A80-4C08-BFD5-853B0F9957ED}"/>
              </a:ext>
            </a:extLst>
          </p:cNvPr>
          <p:cNvSpPr txBox="1">
            <a:spLocks/>
          </p:cNvSpPr>
          <p:nvPr/>
        </p:nvSpPr>
        <p:spPr>
          <a:xfrm>
            <a:off x="4921200" y="5648608"/>
            <a:ext cx="4222800" cy="244800"/>
          </a:xfrm>
          <a:prstGeom prst="rect">
            <a:avLst/>
          </a:prstGeom>
        </p:spPr>
        <p:txBody>
          <a:bodyPr tIns="36000" bIns="3600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B5B522-7EB5-4C98-81F5-F08C4BA0E8AF}"/>
              </a:ext>
            </a:extLst>
          </p:cNvPr>
          <p:cNvSpPr/>
          <p:nvPr/>
        </p:nvSpPr>
        <p:spPr>
          <a:xfrm>
            <a:off x="4699687" y="5768200"/>
            <a:ext cx="4279557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УК обязана выполнять решения собраний собственников по вопросам, относящимся к компетенции ОСС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CC936D-AD4C-480D-AF96-80F04D10DA51}"/>
              </a:ext>
            </a:extLst>
          </p:cNvPr>
          <p:cNvSpPr/>
          <p:nvPr/>
        </p:nvSpPr>
        <p:spPr>
          <a:xfrm>
            <a:off x="321276" y="5772319"/>
            <a:ext cx="4279557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Собственники обязаны оплачивать все услуги по содержанию МКД в полном объеме. </a:t>
            </a:r>
          </a:p>
        </p:txBody>
      </p:sp>
    </p:spTree>
    <p:extLst>
      <p:ext uri="{BB962C8B-B14F-4D97-AF65-F5344CB8AC3E}">
        <p14:creationId xmlns:p14="http://schemas.microsoft.com/office/powerpoint/2010/main" val="4130394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Участие в общем собрании собственников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000" y="1166327"/>
            <a:ext cx="8640000" cy="521162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400" dirty="0"/>
              <a:t>В соответствии с требованиями ст. 161 Жилищного кодекса РФ лица, принявшие от застройщика (лица, обеспечивающего строительство многоквартирного дома) после выдачи ему разрешения на ввод многоквартирного дома в эксплуатацию помещения в данном доме по передаточному акту или иному документу о передаче, выб­ирают способ управления многоквартирным домом и заключают договор управления с управляющей организацией.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400" dirty="0"/>
              <a:t>Первый год жизни нового дома – самый важный. Именно этот период требует самого серьезного участия специалистов, которые владеют всей исходной информацией и необходимыми компетенциями, в том числе для взаимодействия с застройщиком и подрядчиками строительства. Закладывается база благополучной эксплуатации Вашего дома. Управляющая компания ЮИТ Сервис обладает всеми возможностями для обеспечения оперативной и максимально качественной связи с застройщиком для решения всех возникающих вопросов.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400" b="1" u="sng" dirty="0"/>
              <a:t>В офисе передачи помещений представителем управляющей компании Вам будут предложены для подписания: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договор на управление, техническое обслуживание, содержание и ремонт общего имущества      многоквартирного дома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бюллетень для голосования на общем собрании собственников, включающий в себя следующие вопросы: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</a:pPr>
            <a:r>
              <a:rPr lang="ru-RU" sz="1300" dirty="0"/>
              <a:t>выбор способа управления многоквартирным домом - управляющей организацией;   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  <a:tabLst>
                <a:tab pos="712788" algn="l"/>
              </a:tabLst>
            </a:pPr>
            <a:r>
              <a:rPr lang="ru-RU" sz="1300" dirty="0"/>
              <a:t>выбор ООО "ЮИТ Сервис" в качестве управляющей организации многоквартирного дома;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  <a:tabLst>
                <a:tab pos="712788" algn="l"/>
              </a:tabLst>
            </a:pPr>
            <a:r>
              <a:rPr lang="ru-RU" sz="1300" dirty="0"/>
              <a:t>утверждение тарифов;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  <a:tabLst>
                <a:tab pos="712788" algn="l"/>
              </a:tabLst>
            </a:pPr>
            <a:r>
              <a:rPr lang="ru-RU" sz="1300" dirty="0"/>
              <a:t>принятие решение об организации службы охраны в многоквартирном доме.</a:t>
            </a:r>
            <a:r>
              <a:rPr lang="ru-RU" sz="2000" dirty="0">
                <a:solidFill>
                  <a:srgbClr val="FF0000"/>
                </a:solidFill>
              </a:rPr>
              <a:t>   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000" dirty="0">
                <a:solidFill>
                  <a:srgbClr val="FF0000"/>
                </a:solidFill>
              </a:rPr>
              <a:t>Просим Вас принять активное участие в голосовании!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400" b="1" i="1" u="sng" dirty="0"/>
              <a:t>От Вашего выбора зависит качество предоставляемых услуг по эксплуатации дома, а также комфорт и безопасность Вашего проживания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223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Бюллетень для голосования</a:t>
            </a:r>
          </a:p>
        </p:txBody>
      </p:sp>
      <p:sp>
        <p:nvSpPr>
          <p:cNvPr id="17" name="Объект 3"/>
          <p:cNvSpPr txBox="1">
            <a:spLocks/>
          </p:cNvSpPr>
          <p:nvPr/>
        </p:nvSpPr>
        <p:spPr>
          <a:xfrm>
            <a:off x="1859586" y="6082393"/>
            <a:ext cx="6784371" cy="29618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1400" b="1" dirty="0">
                <a:solidFill>
                  <a:srgbClr val="000000"/>
                </a:solidFill>
                <a:cs typeface="Arial" pitchFamily="34" charset="0"/>
              </a:rPr>
              <a:t>Персональные данные собственника, которые необходимо проверить перед заполнением бюллетеня.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ru-RU" sz="1200" dirty="0">
              <a:cs typeface="Times New Roman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14</a:t>
            </a:fld>
            <a:endParaRPr lang="en-US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27FA902-57B6-45CD-9AAE-D496A1505676}"/>
              </a:ext>
            </a:extLst>
          </p:cNvPr>
          <p:cNvSpPr/>
          <p:nvPr/>
        </p:nvSpPr>
        <p:spPr>
          <a:xfrm>
            <a:off x="661305" y="5992585"/>
            <a:ext cx="1271757" cy="3338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623873-C998-4EC9-A293-CD209E378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499" y="1150070"/>
            <a:ext cx="7033259" cy="469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92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dirty="0"/>
              <a:t>Контакты руководства управляющей компании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b="1" dirty="0"/>
              <a:t>Генеральный директор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Times"/>
              <a:buNone/>
              <a:defRPr/>
            </a:pPr>
            <a:r>
              <a:rPr lang="ru-RU" i="1" dirty="0"/>
              <a:t>Максимов Алексей Сергеевич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Times"/>
              <a:buNone/>
              <a:defRPr/>
            </a:pPr>
            <a:r>
              <a:rPr lang="ru-RU" sz="2000" dirty="0"/>
              <a:t>Прием каждый первый четверг месяца с 09:00 до 12:00. Запись на прием по телефону (812) 458-03-06.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Times"/>
              <a:buNone/>
              <a:defRPr/>
            </a:pPr>
            <a:endParaRPr lang="ru-RU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b="1" dirty="0"/>
              <a:t>Зам. генерального директора по вопросам безопасности</a:t>
            </a:r>
            <a:endParaRPr lang="ru-RU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i="1" dirty="0"/>
              <a:t>Чепурный Сергей Анатольевич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2000" dirty="0"/>
              <a:t>Запись на прием по телефону (812) 458-03-06.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Times"/>
              <a:buNone/>
              <a:defRPr/>
            </a:pPr>
            <a:endParaRPr lang="ru-RU" i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b="1" dirty="0"/>
              <a:t>Зам. генерального директора по клиентскому сервису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i="1" dirty="0"/>
              <a:t>Чмель Дмитрий Владимирович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2000" dirty="0"/>
              <a:t>Запись на прием по телефону (812) 458-03-06.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b="1" dirty="0"/>
              <a:t>Главный инженер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Times"/>
              <a:buNone/>
              <a:defRPr/>
            </a:pPr>
            <a:r>
              <a:rPr lang="ru-RU" i="1" dirty="0"/>
              <a:t>Золотаревский Дмитрий Федорович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dirty="0"/>
              <a:t>Запись на прием по телефону (812) 458-03-06.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Times"/>
              <a:buNone/>
              <a:defRPr/>
            </a:pPr>
            <a:endParaRPr lang="ru-RU" i="1" dirty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03610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784830"/>
          </a:xfrm>
        </p:spPr>
        <p:txBody>
          <a:bodyPr/>
          <a:lstStyle/>
          <a:p>
            <a:r>
              <a:rPr lang="ru-RU" dirty="0"/>
              <a:t>Обслуживание вашего дома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3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lvl="0"/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EE87BA7-2432-454B-91B7-EDE6BD0A2D02}"/>
              </a:ext>
            </a:extLst>
          </p:cNvPr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23247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Инженерные сети и оборудование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70000" y="1213200"/>
            <a:ext cx="6369791" cy="48600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Система электроснабжения</a:t>
            </a:r>
          </a:p>
          <a:p>
            <a:pPr algn="just">
              <a:lnSpc>
                <a:spcPct val="100000"/>
              </a:lnSpc>
            </a:pPr>
            <a:r>
              <a:rPr lang="ru-RU" sz="1400" dirty="0">
                <a:cs typeface="Times New Roman" pitchFamily="18" charset="0"/>
              </a:rPr>
              <a:t>Выделенная на квартиру мощность составляет:</a:t>
            </a:r>
            <a:endParaRPr lang="en-US" sz="1400" dirty="0">
              <a:cs typeface="Times New Roman" pitchFamily="18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100" dirty="0">
                <a:cs typeface="Times New Roman" panose="02020603050405020304" pitchFamily="18" charset="0"/>
              </a:rPr>
              <a:t>От 1</a:t>
            </a:r>
            <a:r>
              <a:rPr lang="en-US" sz="1100" dirty="0">
                <a:cs typeface="Times New Roman" panose="02020603050405020304" pitchFamily="18" charset="0"/>
              </a:rPr>
              <a:t>2</a:t>
            </a:r>
            <a:r>
              <a:rPr lang="ru-RU" sz="1100" dirty="0">
                <a:cs typeface="Times New Roman" panose="02020603050405020304" pitchFamily="18" charset="0"/>
              </a:rPr>
              <a:t> до 14 кВт однофазного</a:t>
            </a:r>
            <a:r>
              <a:rPr lang="en-US" sz="1100" dirty="0">
                <a:cs typeface="Times New Roman" panose="02020603050405020304" pitchFamily="18" charset="0"/>
              </a:rPr>
              <a:t>/</a:t>
            </a:r>
            <a:r>
              <a:rPr lang="ru-RU" sz="1100" dirty="0">
                <a:cs typeface="Times New Roman" panose="02020603050405020304" pitchFamily="18" charset="0"/>
              </a:rPr>
              <a:t>трёхфазного напряжения для 1 комнатных квартир</a:t>
            </a:r>
            <a:endParaRPr lang="en-US" sz="1100" dirty="0"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100" dirty="0">
                <a:cs typeface="Times New Roman" panose="02020603050405020304" pitchFamily="18" charset="0"/>
              </a:rPr>
              <a:t>От 14 до 18 кВт трёхфазного напряжения для 2-х комнатных квартир</a:t>
            </a:r>
            <a:endParaRPr lang="en-US" sz="1100" dirty="0"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100" dirty="0">
                <a:cs typeface="Times New Roman" panose="02020603050405020304" pitchFamily="18" charset="0"/>
              </a:rPr>
              <a:t>От 16 до 20 кВт трехфазного напряжения для 3-х и более комнатных квартир</a:t>
            </a:r>
          </a:p>
          <a:p>
            <a:pPr algn="just">
              <a:lnSpc>
                <a:spcPct val="100000"/>
              </a:lnSpc>
            </a:pPr>
            <a:r>
              <a:rPr lang="ru-RU" sz="1400" dirty="0">
                <a:cs typeface="Times New Roman" pitchFamily="18" charset="0"/>
              </a:rPr>
              <a:t>В квартирах установлены автоматические выключатели и устройства защитного отключения, предусмотрен учет электроэнергии в двухтарифном режиме, счётчик установлен в квартирном щите</a:t>
            </a:r>
          </a:p>
          <a:p>
            <a:pPr algn="just">
              <a:lnSpc>
                <a:spcPct val="100000"/>
              </a:lnSpc>
            </a:pPr>
            <a:r>
              <a:rPr lang="ru-RU" sz="1400" dirty="0">
                <a:cs typeface="Times New Roman" pitchFamily="18" charset="0"/>
              </a:rPr>
              <a:t>Электроснабжение дома осуществляется по 2-ой категории надежности – предусмотрена резервная линия электроснабжения дома в случае возникновения аварии на городских электросетях; а также установлено устройство автоматического включения резерва для потребителей 1-ой категории таких как: лифты, индивидуальный тепловой пункт (ИТП), эвакуационное освещение МОП, оборудование диспетчерской, пожарно-охранная сигнализация 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1400" dirty="0">
                <a:cs typeface="Times New Roman" pitchFamily="18" charset="0"/>
              </a:rPr>
              <a:t>В лифтовых холлах и на лестничных клетках установлены светодиодные светильники</a:t>
            </a:r>
            <a:r>
              <a:rPr lang="en-US" sz="1400" dirty="0">
                <a:cs typeface="Times New Roman" pitchFamily="18" charset="0"/>
              </a:rPr>
              <a:t> </a:t>
            </a:r>
            <a:r>
              <a:rPr lang="ru-RU" sz="1400" dirty="0">
                <a:cs typeface="Times New Roman" pitchFamily="18" charset="0"/>
              </a:rPr>
              <a:t>с датчиками движения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6963169" y="3173785"/>
            <a:ext cx="14189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Двухтарифный счетчик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электроэнергии НЕВА 324</a:t>
            </a:r>
          </a:p>
        </p:txBody>
      </p:sp>
      <p:pic>
        <p:nvPicPr>
          <p:cNvPr id="10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555" y="3719939"/>
            <a:ext cx="1057275" cy="135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7235256" y="5278618"/>
            <a:ext cx="7778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панель ГРЩ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169" y="1269023"/>
            <a:ext cx="1342857" cy="1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62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Инженерные сети и оборудование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70001" y="1213200"/>
            <a:ext cx="5134800" cy="4860000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ru-RU" sz="1800" b="1" dirty="0">
                <a:solidFill>
                  <a:srgbClr val="000000"/>
                </a:solidFill>
                <a:cs typeface="Arial" pitchFamily="34" charset="0"/>
              </a:rPr>
              <a:t>Система водоснабжения</a:t>
            </a:r>
          </a:p>
          <a:p>
            <a:pPr algn="just">
              <a:lnSpc>
                <a:spcPct val="110000"/>
              </a:lnSpc>
            </a:pPr>
            <a:r>
              <a:rPr lang="ru-RU" sz="1500" dirty="0">
                <a:cs typeface="Times New Roman" pitchFamily="18" charset="0"/>
              </a:rPr>
              <a:t>Предварительная фильтрация на сетчатых фильтрах (тонкость фильтрования 100мкм)</a:t>
            </a:r>
          </a:p>
          <a:p>
            <a:pPr algn="just">
              <a:lnSpc>
                <a:spcPct val="110000"/>
              </a:lnSpc>
            </a:pPr>
            <a:r>
              <a:rPr lang="ru-RU" sz="1500" dirty="0">
                <a:cs typeface="Times New Roman" pitchFamily="18" charset="0"/>
              </a:rPr>
              <a:t>Напорная фильтрация на сорбционных фильтрах со специальной загрузкой, обеспечивающей снижение концентрации железа</a:t>
            </a:r>
          </a:p>
          <a:p>
            <a:pPr algn="just">
              <a:lnSpc>
                <a:spcPct val="110000"/>
              </a:lnSpc>
            </a:pPr>
            <a:r>
              <a:rPr lang="ru-RU" sz="1500" dirty="0">
                <a:cs typeface="Times New Roman" pitchFamily="18" charset="0"/>
              </a:rPr>
              <a:t>Финишная фильтрация на патронных фильтрах (тонкость фильтрования 5 мкм)</a:t>
            </a:r>
          </a:p>
          <a:p>
            <a:pPr algn="just">
              <a:lnSpc>
                <a:spcPct val="110000"/>
              </a:lnSpc>
            </a:pPr>
            <a:r>
              <a:rPr lang="ru-RU" sz="1500" dirty="0">
                <a:cs typeface="Times New Roman" pitchFamily="18" charset="0"/>
              </a:rPr>
              <a:t>Приготовление горячей воды происходит в Индивидуальном тепловом пункте путем ее нагрева до необходимой температуры в теплообменных аппаратах.</a:t>
            </a:r>
          </a:p>
          <a:p>
            <a:pPr algn="just">
              <a:lnSpc>
                <a:spcPct val="110000"/>
              </a:lnSpc>
            </a:pPr>
            <a:r>
              <a:rPr lang="ru-RU" sz="1500" dirty="0">
                <a:cs typeface="Times New Roman" pitchFamily="18" charset="0"/>
              </a:rPr>
              <a:t>Установленное оборудование обеспечивает циркуляцию горячей воды и позволяет избежать резких перепадов температуры</a:t>
            </a:r>
            <a:r>
              <a:rPr lang="en-US" sz="1500" dirty="0">
                <a:cs typeface="Times New Roman" pitchFamily="18" charset="0"/>
              </a:rPr>
              <a:t>.</a:t>
            </a:r>
            <a:endParaRPr lang="ru-RU" sz="1500" dirty="0">
              <a:cs typeface="Times New Roman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ru-RU" sz="1500" dirty="0">
                <a:cs typeface="Times New Roman" pitchFamily="18" charset="0"/>
              </a:rPr>
              <a:t>Стояки водоснабжения расположены в этажных коллекторных нишах в МОП, ввод от коллектора в квартиру выполнен трубами из сшитого полиэтилена, что увеличивает надежность системы водоснабжения. </a:t>
            </a:r>
          </a:p>
          <a:p>
            <a:pPr algn="just">
              <a:lnSpc>
                <a:spcPct val="110000"/>
              </a:lnSpc>
            </a:pPr>
            <a:r>
              <a:rPr lang="ru-RU" sz="1500" dirty="0">
                <a:cs typeface="Times New Roman" pitchFamily="18" charset="0"/>
              </a:rPr>
              <a:t>Для учета потребленной воды в этажных коллекторах установлены индивидуальные счетчики расхода горячей и холодной воды.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082104D-28F5-427F-8920-9B1AC906F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4801" y="1210483"/>
            <a:ext cx="172354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очистки холодной воды</a:t>
            </a:r>
            <a:endParaRPr kumimoji="0" lang="ru-RU" altLang="ru-RU" sz="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C08CB4-89CE-4540-A30D-CC278B58D4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801" y="1446354"/>
            <a:ext cx="2965477" cy="22241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44736D-F579-41E0-919E-D09F166A51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800" y="3986804"/>
            <a:ext cx="1830013" cy="2449574"/>
          </a:xfrm>
          <a:prstGeom prst="rect">
            <a:avLst/>
          </a:prstGeom>
        </p:spPr>
      </p:pic>
      <p:sp>
        <p:nvSpPr>
          <p:cNvPr id="12" name="TextBox 13">
            <a:extLst>
              <a:ext uri="{FF2B5EF4-FFF2-40B4-BE49-F238E27FC236}">
                <a16:creationId xmlns:a16="http://schemas.microsoft.com/office/drawing/2014/main" id="{EB0B0B63-7897-40A3-A510-1259D5DDC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9631" y="3748788"/>
            <a:ext cx="14879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Коллекторная группа МОП</a:t>
            </a:r>
            <a:endParaRPr lang="ru-RU" alt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786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Инженерные сети и оборудование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001" y="1213200"/>
            <a:ext cx="4136272" cy="505251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Система отопления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200" dirty="0">
                <a:cs typeface="Times New Roman" pitchFamily="18" charset="0"/>
              </a:rPr>
              <a:t>Система отопления в квартирах коллекторная, лучевая. В каждой квартире, в коллекторном шкафу отопления, установлен индивидуальный узел учета, фиксирующий объем потребленной тепловой энергии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200" dirty="0">
                <a:cs typeface="Times New Roman" pitchFamily="18" charset="0"/>
              </a:rPr>
              <a:t>ИТП оборудован общедомовыми узлами учета тепловой энергии. Система погодозависимой автоматики теплового пункта позволяет регулировать режимы работы системы теплоснабжения в зависимости от температуры наружного воздуха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200" dirty="0">
                <a:cs typeface="Times New Roman" pitchFamily="18" charset="0"/>
              </a:rPr>
              <a:t>При нормальной работе радиатора равномерный прогрев обеспечивается в горизонтальной плоскости (слева направо), что свидетельствует об отсутствии воздуха в системе отопления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200" dirty="0">
                <a:cs typeface="Times New Roman" pitchFamily="18" charset="0"/>
              </a:rPr>
              <a:t>Температура поверхности радиатора изменяется в сторону уменьшения при движении теплоносителя сверху вниз, что свидетельствует о нормальной отдаче тепловой энергии радиатором в помещение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200" dirty="0">
                <a:cs typeface="Times New Roman" pitchFamily="18" charset="0"/>
              </a:rPr>
              <a:t>Кратковременные отключения радиатора (остывание) свидетельствуют о достижении, заданной термостатической головкой установленной на радиаторе, температуры в помещении</a:t>
            </a: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6295445" y="1081119"/>
            <a:ext cx="178927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Квартирная коллекторная группа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19</a:t>
            </a:fld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125D2B-828A-40F0-A12C-020087089A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748" y="1299875"/>
            <a:ext cx="2962666" cy="22907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831152-AAFF-4469-98C3-BF2886687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748" y="3980604"/>
            <a:ext cx="2962666" cy="228511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93307BE-3A39-4F3D-AC36-5439E9096349}"/>
              </a:ext>
            </a:extLst>
          </p:cNvPr>
          <p:cNvSpPr/>
          <p:nvPr/>
        </p:nvSpPr>
        <p:spPr>
          <a:xfrm>
            <a:off x="5708748" y="3765160"/>
            <a:ext cx="28788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>
                <a:solidFill>
                  <a:srgbClr val="000000"/>
                </a:solidFill>
              </a:rPr>
              <a:t>Термостатическая головка на радиаторе отопления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518776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2128275"/>
          </a:xfrm>
        </p:spPr>
        <p:txBody>
          <a:bodyPr/>
          <a:lstStyle/>
          <a:p>
            <a:r>
              <a:rPr lang="ru-RU" dirty="0"/>
              <a:t>Получение ключей</a:t>
            </a:r>
            <a:br>
              <a:rPr lang="ru-RU" dirty="0"/>
            </a:br>
            <a:br>
              <a:rPr lang="ru-RU" dirty="0"/>
            </a:br>
            <a:r>
              <a:rPr lang="ru-RU" sz="1800" dirty="0"/>
              <a:t>Алёна Алексеенкова,</a:t>
            </a:r>
            <a:br>
              <a:rPr lang="ru-RU" sz="1800" dirty="0"/>
            </a:br>
            <a:r>
              <a:rPr lang="ru-RU" sz="1800" dirty="0"/>
              <a:t>Руководитель отдела приемки-передачи помещений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065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Инженерные сети и оборудование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000" y="1213200"/>
            <a:ext cx="7022313" cy="502898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0" indent="0" algn="just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ru-RU" altLang="ru-RU" sz="1600" b="1" dirty="0">
                <a:solidFill>
                  <a:srgbClr val="000000"/>
                </a:solidFill>
                <a:cs typeface="Arial" pitchFamily="34" charset="0"/>
              </a:rPr>
              <a:t>Система вентиляции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altLang="ru-RU" sz="13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Жилые помещения оснащены вентиляцией с естественным и механическим побуждением.</a:t>
            </a:r>
            <a:endParaRPr lang="en-US" altLang="ru-RU" sz="13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lvl="0" algn="just"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13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С помощью работы крышных вентиляторов происходит удаление воздуха из квартир  через каналы-спутники на которых установлены диффузоры</a:t>
            </a:r>
            <a:endParaRPr lang="ru-RU" altLang="ru-RU" sz="13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13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Приток воздуха  осуществляется естественным путём через приточные клапаны, которые установлены в  верхней части оконной рамы.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13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Предусмотрена сезонная работа крышных вентиляторов в зимний и летний период.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  <a:defRPr/>
            </a:pPr>
            <a:endParaRPr lang="ru-RU" sz="1600" b="1" dirty="0">
              <a:solidFill>
                <a:srgbClr val="000000"/>
              </a:solidFill>
              <a:cs typeface="Arial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Лифты</a:t>
            </a: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 </a:t>
            </a:r>
            <a:endParaRPr lang="ru-RU" sz="1600" b="1" dirty="0">
              <a:solidFill>
                <a:srgbClr val="000000"/>
              </a:solidFill>
              <a:cs typeface="Arial" pitchFamily="34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1300" dirty="0">
                <a:solidFill>
                  <a:prstClr val="black"/>
                </a:solidFill>
                <a:cs typeface="Times New Roman" pitchFamily="18" charset="0"/>
              </a:rPr>
              <a:t>В доме установлены лифты </a:t>
            </a:r>
            <a:r>
              <a:rPr lang="en-US" sz="1300" dirty="0">
                <a:solidFill>
                  <a:prstClr val="black"/>
                </a:solidFill>
                <a:cs typeface="Times New Roman" pitchFamily="18" charset="0"/>
              </a:rPr>
              <a:t>OTIS</a:t>
            </a:r>
            <a:r>
              <a:rPr lang="ru-RU" sz="13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1300" dirty="0">
                <a:solidFill>
                  <a:prstClr val="black"/>
                </a:solidFill>
                <a:cs typeface="Times New Roman" pitchFamily="18" charset="0"/>
              </a:rPr>
              <a:t>GEN </a:t>
            </a:r>
            <a:r>
              <a:rPr lang="ru-RU" sz="1300" dirty="0">
                <a:solidFill>
                  <a:prstClr val="black"/>
                </a:solidFill>
                <a:cs typeface="Times New Roman" pitchFamily="18" charset="0"/>
              </a:rPr>
              <a:t>2.                               </a:t>
            </a:r>
            <a:endParaRPr lang="ru-RU" sz="1300" dirty="0">
              <a:solidFill>
                <a:prstClr val="black"/>
              </a:solidFill>
              <a:cs typeface="Arial"/>
            </a:endParaRPr>
          </a:p>
          <a:p>
            <a:pPr>
              <a:spcBef>
                <a:spcPts val="600"/>
              </a:spcBef>
            </a:pPr>
            <a:r>
              <a:rPr lang="ru-RU" sz="1300" dirty="0"/>
              <a:t>Оборудование лифта OTIS </a:t>
            </a:r>
            <a:r>
              <a:rPr lang="en-US" sz="1300" dirty="0">
                <a:solidFill>
                  <a:prstClr val="black"/>
                </a:solidFill>
                <a:cs typeface="Times New Roman" pitchFamily="18" charset="0"/>
              </a:rPr>
              <a:t>GEN </a:t>
            </a:r>
            <a:r>
              <a:rPr lang="ru-RU" sz="1300" dirty="0">
                <a:solidFill>
                  <a:prstClr val="black"/>
                </a:solidFill>
                <a:cs typeface="Times New Roman" pitchFamily="18" charset="0"/>
              </a:rPr>
              <a:t>2</a:t>
            </a:r>
            <a:r>
              <a:rPr lang="ru-RU" sz="1300" dirty="0"/>
              <a:t> соответствует высоким стандартам</a:t>
            </a:r>
            <a:r>
              <a:rPr lang="en-US" sz="1300" dirty="0"/>
              <a:t> </a:t>
            </a:r>
            <a:r>
              <a:rPr lang="ru-RU" sz="1300" dirty="0"/>
              <a:t>качества, безопасности и надежности</a:t>
            </a:r>
            <a:r>
              <a:rPr lang="en-US" sz="1300" dirty="0"/>
              <a:t>.</a:t>
            </a:r>
            <a:endParaRPr lang="en-US" sz="1300" dirty="0">
              <a:cs typeface="Arial"/>
            </a:endParaRPr>
          </a:p>
          <a:p>
            <a:pPr>
              <a:spcBef>
                <a:spcPts val="600"/>
              </a:spcBef>
            </a:pPr>
            <a:r>
              <a:rPr lang="ru-RU" sz="1300" dirty="0">
                <a:solidFill>
                  <a:prstClr val="black"/>
                </a:solidFill>
                <a:cs typeface="Times New Roman" pitchFamily="18" charset="0"/>
              </a:rPr>
              <a:t>Для повышения безопасности и удобства маломобильных групп населения кнопки расположены ниже, чем в обычных лифтах, проем дверей лифта оснащен фотоэлементами по всей высоте проема.</a:t>
            </a:r>
          </a:p>
          <a:p>
            <a:pPr>
              <a:spcBef>
                <a:spcPts val="600"/>
              </a:spcBef>
            </a:pPr>
            <a:r>
              <a:rPr lang="ru-RU" sz="1300" dirty="0">
                <a:solidFill>
                  <a:prstClr val="black"/>
                </a:solidFill>
                <a:cs typeface="Times New Roman" pitchFamily="18" charset="0"/>
              </a:rPr>
              <a:t>Преимуществами модели являются плавность поездки и точность остановки.</a:t>
            </a:r>
          </a:p>
          <a:p>
            <a:pPr>
              <a:spcBef>
                <a:spcPts val="600"/>
              </a:spcBef>
            </a:pPr>
            <a:r>
              <a:rPr lang="ru-RU" sz="1300" dirty="0">
                <a:solidFill>
                  <a:prstClr val="black"/>
                </a:solidFill>
                <a:cs typeface="Times New Roman" pitchFamily="18" charset="0"/>
              </a:rPr>
              <a:t>Лифт OTIS GEN 2 потребляет на 75% меньше электроэнергии за счет энергосберегающих приводов.</a:t>
            </a:r>
            <a:endParaRPr lang="ru-RU" sz="1300" dirty="0"/>
          </a:p>
          <a:p>
            <a:endParaRPr lang="ru-RU" sz="1300" dirty="0">
              <a:solidFill>
                <a:prstClr val="black"/>
              </a:solidFill>
              <a:latin typeface="Times New Roman"/>
              <a:cs typeface="Times New Roman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976" y="2647950"/>
            <a:ext cx="110013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7360096" y="2238375"/>
            <a:ext cx="15287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Times" panose="02020603050405020304" pitchFamily="18" charset="0"/>
              <a:buNone/>
              <a:tabLst/>
              <a:defRPr/>
            </a:pPr>
            <a:r>
              <a:rPr kumimoji="0" lang="ru-RU" altLang="ru-RU" sz="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оконный приточный клапан</a:t>
            </a: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7572199" y="3324225"/>
            <a:ext cx="10937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вы</a:t>
            </a:r>
            <a:r>
              <a:rPr kumimoji="0" lang="ru-RU" altLang="ru-RU" sz="8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тя</a:t>
            </a:r>
            <a:r>
              <a:rPr kumimoji="0" lang="ru-RU" altLang="ru-RU" sz="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жной </a:t>
            </a:r>
            <a:r>
              <a:rPr kumimoji="0" lang="ru-RU" altLang="ru-RU" sz="7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диффузор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094" y="1543050"/>
            <a:ext cx="1499746" cy="6401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996D47-5EEF-4D37-8007-8B643DC89D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214" y="3576638"/>
            <a:ext cx="1905506" cy="263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46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875" y="227013"/>
            <a:ext cx="8640763" cy="694424"/>
          </a:xfrm>
        </p:spPr>
        <p:txBody>
          <a:bodyPr>
            <a:normAutofit/>
          </a:bodyPr>
          <a:lstStyle/>
          <a:p>
            <a:r>
              <a:rPr lang="ru-RU" altLang="ru-RU" dirty="0"/>
              <a:t>Системы оповещения и диспетчеризации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9999" y="1213200"/>
            <a:ext cx="6544004" cy="50352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0" indent="0" algn="just">
              <a:lnSpc>
                <a:spcPct val="120000"/>
              </a:lnSpc>
              <a:spcBef>
                <a:spcPts val="300"/>
              </a:spcBef>
              <a:buNone/>
              <a:defRPr/>
            </a:pPr>
            <a:r>
              <a:rPr lang="ru-RU" altLang="ru-RU" sz="1600" b="1" dirty="0">
                <a:solidFill>
                  <a:srgbClr val="000000"/>
                </a:solidFill>
                <a:cs typeface="Arial" pitchFamily="34" charset="0"/>
              </a:rPr>
              <a:t>Система контроля доступа</a:t>
            </a:r>
            <a:endParaRPr lang="en-US" sz="1600" b="1" dirty="0">
              <a:solidFill>
                <a:srgbClr val="000000"/>
              </a:solidFill>
              <a:cs typeface="Arial" pitchFamily="34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defRPr/>
            </a:pPr>
            <a:r>
              <a:rPr lang="ru-RU" sz="1100" dirty="0">
                <a:solidFill>
                  <a:prstClr val="black"/>
                </a:solidFill>
                <a:cs typeface="Times New Roman" pitchFamily="18" charset="0"/>
              </a:rPr>
              <a:t>Жилой комплекс оснащен современной системой контроля доступа </a:t>
            </a:r>
            <a:r>
              <a:rPr lang="ru-RU" sz="1100" dirty="0">
                <a:solidFill>
                  <a:prstClr val="black"/>
                </a:solidFill>
                <a:cs typeface="Times New Roman"/>
              </a:rPr>
              <a:t> на основе оборудования Bosch. Для уверенности в безопасности используются электронные метки с технологией HID i-class, что обеспечивает высочайшую защиту от копирования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  <a:defRPr/>
            </a:pPr>
            <a:r>
              <a:rPr lang="ru-RU" sz="1100" dirty="0">
                <a:solidFill>
                  <a:prstClr val="black"/>
                </a:solidFill>
                <a:cs typeface="Times New Roman"/>
              </a:rPr>
              <a:t>Проезд в паркинг обеспечивается c помощью считывателей повышенной дальности Nedap. 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  <a:defRPr/>
            </a:pPr>
            <a:r>
              <a:rPr lang="ru-RU" sz="1100" dirty="0">
                <a:solidFill>
                  <a:prstClr val="black"/>
                </a:solidFill>
                <a:cs typeface="Times New Roman"/>
              </a:rPr>
              <a:t>Современная IP-домофонная система Comelit позволяет выполнить звонок охраны, консьержу или вызывать лифт на этаж, не выходя из квартиры. Дополнительно возможна замена на видеопанель, а также приобретение лицензии для перевода звонков на свой смартфон или планшет.</a:t>
            </a:r>
          </a:p>
          <a:p>
            <a:pPr marL="0" lvl="0" indent="0" algn="just">
              <a:lnSpc>
                <a:spcPct val="120000"/>
              </a:lnSpc>
              <a:spcBef>
                <a:spcPts val="300"/>
              </a:spcBef>
              <a:buNone/>
              <a:defRPr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Система диспетчеризации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r>
              <a:rPr lang="ru-RU" sz="1100" dirty="0">
                <a:solidFill>
                  <a:prstClr val="black"/>
                </a:solidFill>
                <a:cs typeface="Times New Roman" pitchFamily="18" charset="0"/>
              </a:rPr>
              <a:t>На основе комплекса технических средств «Кристалл» с применением ПЭВМ  на рабочем месте диспетчера осуществляется автоматизированный сбор, обработка, передача и воспроизведение состояния инженерного оборудования жилого комплекса</a:t>
            </a:r>
          </a:p>
          <a:p>
            <a:pPr marL="0" lvl="0" indent="0" algn="just">
              <a:lnSpc>
                <a:spcPct val="120000"/>
              </a:lnSpc>
              <a:spcBef>
                <a:spcPts val="300"/>
              </a:spcBef>
              <a:buNone/>
              <a:defRPr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Автоматическая пожарная сигнализация</a:t>
            </a:r>
          </a:p>
          <a:p>
            <a:pPr marL="0" indent="0" algn="just">
              <a:spcBef>
                <a:spcPts val="400"/>
              </a:spcBef>
              <a:buNone/>
            </a:pPr>
            <a:r>
              <a:rPr lang="ru-RU" sz="1100" dirty="0">
                <a:solidFill>
                  <a:prstClr val="black"/>
                </a:solidFill>
                <a:cs typeface="Times New Roman" pitchFamily="18" charset="0"/>
              </a:rPr>
              <a:t>Установленная автоматическая пожарная сигнализация  предназначена для:</a:t>
            </a:r>
          </a:p>
          <a:p>
            <a:pPr marL="171450" lvl="0" indent="-171450" algn="just">
              <a:lnSpc>
                <a:spcPct val="100000"/>
              </a:lnSpc>
              <a:spcBef>
                <a:spcPts val="400"/>
              </a:spcBef>
            </a:pPr>
            <a:r>
              <a:rPr lang="ru-RU" sz="1100" dirty="0">
                <a:solidFill>
                  <a:prstClr val="black"/>
                </a:solidFill>
                <a:cs typeface="Times New Roman" pitchFamily="18" charset="0"/>
              </a:rPr>
              <a:t>обнаружения возгораний в защищаемых помещениях. В помещениях установлены тепловые, оптические (дымовые)</a:t>
            </a:r>
            <a:r>
              <a:rPr lang="en-US" sz="11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sz="1100" dirty="0">
                <a:solidFill>
                  <a:prstClr val="black"/>
                </a:solidFill>
                <a:cs typeface="Times New Roman" pitchFamily="18" charset="0"/>
              </a:rPr>
              <a:t>извещатели. Тепловые извещатели срабатывают при температуре воздуха 57-62 С, оптические извещатели реагируют на опасный уровень концентрации продуктов горения в воздухе.</a:t>
            </a:r>
          </a:p>
          <a:p>
            <a:pPr marL="171450" lvl="0" indent="-171450" algn="just">
              <a:lnSpc>
                <a:spcPct val="100000"/>
              </a:lnSpc>
              <a:spcBef>
                <a:spcPts val="400"/>
              </a:spcBef>
            </a:pPr>
            <a:r>
              <a:rPr lang="ru-RU" sz="1100" dirty="0">
                <a:solidFill>
                  <a:prstClr val="black"/>
                </a:solidFill>
                <a:cs typeface="Times New Roman" pitchFamily="18" charset="0"/>
              </a:rPr>
              <a:t>передачи сигнала о пожаре диспетчерам;</a:t>
            </a:r>
          </a:p>
          <a:p>
            <a:pPr marL="171450" lvl="0" indent="-171450" algn="just">
              <a:lnSpc>
                <a:spcPct val="100000"/>
              </a:lnSpc>
              <a:spcBef>
                <a:spcPts val="400"/>
              </a:spcBef>
            </a:pPr>
            <a:r>
              <a:rPr lang="ru-RU" sz="1100" dirty="0">
                <a:solidFill>
                  <a:prstClr val="black"/>
                </a:solidFill>
                <a:cs typeface="Times New Roman" pitchFamily="18" charset="0"/>
              </a:rPr>
              <a:t>формирования сигналов в схемы управления лифтов, общеобменной вентиляции, противодымной защиты</a:t>
            </a:r>
            <a:r>
              <a:rPr lang="en-US" sz="1100" dirty="0">
                <a:solidFill>
                  <a:prstClr val="black"/>
                </a:solidFill>
                <a:cs typeface="Times New Roman" pitchFamily="18" charset="0"/>
              </a:rPr>
              <a:t>;</a:t>
            </a:r>
            <a:endParaRPr lang="ru-RU" sz="1100" dirty="0">
              <a:solidFill>
                <a:prstClr val="black"/>
              </a:solidFill>
              <a:cs typeface="Arial"/>
            </a:endParaRPr>
          </a:p>
          <a:p>
            <a:pPr marL="171450" lvl="0" indent="-171450" algn="just">
              <a:lnSpc>
                <a:spcPct val="100000"/>
              </a:lnSpc>
              <a:spcBef>
                <a:spcPts val="400"/>
              </a:spcBef>
            </a:pPr>
            <a:r>
              <a:rPr lang="ru-RU" sz="1100" dirty="0">
                <a:solidFill>
                  <a:prstClr val="black"/>
                </a:solidFill>
                <a:cs typeface="Times New Roman" pitchFamily="18" charset="0"/>
              </a:rPr>
              <a:t>разблокировки входных дверей в парадных жилого дома.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1100" dirty="0">
              <a:cs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5397" y="5601989"/>
            <a:ext cx="1157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Извещатель в квартирах и МОП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82899" y="5601989"/>
            <a:ext cx="11994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Ручной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извещатель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МОП</a:t>
            </a:r>
          </a:p>
        </p:txBody>
      </p:sp>
      <p:pic>
        <p:nvPicPr>
          <p:cNvPr id="19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659" y="3299974"/>
            <a:ext cx="1641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6994659" y="3021079"/>
            <a:ext cx="18716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ПЭВМ на рабочем месте диспетчера</a:t>
            </a:r>
          </a:p>
        </p:txBody>
      </p:sp>
      <p:pic>
        <p:nvPicPr>
          <p:cNvPr id="2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048" y="4857489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E6AEE6-BF71-42EC-8B13-09C10E7D5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596" y="4741704"/>
            <a:ext cx="737144" cy="874508"/>
          </a:xfrm>
          <a:prstGeom prst="rect">
            <a:avLst/>
          </a:prstGeom>
        </p:spPr>
      </p:pic>
      <p:pic>
        <p:nvPicPr>
          <p:cNvPr id="7" name="Рисунок 7" descr="Изображение выглядит как электроник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2F3F19F8-D308-4579-BB82-B9C2EB13D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6387" y="1517695"/>
            <a:ext cx="464130" cy="1410983"/>
          </a:xfrm>
          <a:prstGeom prst="rect">
            <a:avLst/>
          </a:prstGeom>
        </p:spPr>
      </p:pic>
      <p:pic>
        <p:nvPicPr>
          <p:cNvPr id="9" name="Рисунок 9" descr="Изображение выглядит как электрони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DEF5710-AD07-4885-A083-19420E0DD4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0781" y="1515131"/>
            <a:ext cx="583220" cy="1029554"/>
          </a:xfrm>
          <a:prstGeom prst="rect">
            <a:avLst/>
          </a:prstGeom>
        </p:spPr>
      </p:pic>
      <p:pic>
        <p:nvPicPr>
          <p:cNvPr id="11" name="Рисунок 11" descr="Изображение выглядит как монитор, электроника, сидит, внутренни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30088FF-F9AA-44B4-8710-4193CFC9A9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4265" y="1514838"/>
            <a:ext cx="559417" cy="105955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9792B43-6F02-401F-85F7-C215F233DF29}"/>
              </a:ext>
            </a:extLst>
          </p:cNvPr>
          <p:cNvSpPr/>
          <p:nvPr/>
        </p:nvSpPr>
        <p:spPr>
          <a:xfrm>
            <a:off x="6992126" y="1202730"/>
            <a:ext cx="171385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/>
              <a:t>Элементы системы доступа</a:t>
            </a:r>
          </a:p>
        </p:txBody>
      </p:sp>
    </p:spTree>
    <p:extLst>
      <p:ext uri="{BB962C8B-B14F-4D97-AF65-F5344CB8AC3E}">
        <p14:creationId xmlns:p14="http://schemas.microsoft.com/office/powerpoint/2010/main" val="3957372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dirty="0"/>
              <a:t>Команда дома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4F6B41D-544B-4616-875D-1E03AB6D6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875" y="1282045"/>
            <a:ext cx="8640763" cy="4845377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31949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232" y="226800"/>
            <a:ext cx="8863914" cy="792000"/>
          </a:xfrm>
        </p:spPr>
        <p:txBody>
          <a:bodyPr>
            <a:normAutofit/>
          </a:bodyPr>
          <a:lstStyle/>
          <a:p>
            <a:r>
              <a:rPr lang="ru-RU" altLang="ru-RU" dirty="0"/>
              <a:t>Организация ежедневной работы персонала жилого дома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000" y="1077686"/>
            <a:ext cx="4865336" cy="5535385"/>
          </a:xfrm>
        </p:spPr>
        <p:txBody>
          <a:bodyPr>
            <a:normAutofit fontScale="85000" lnSpcReduction="20000"/>
          </a:bodyPr>
          <a:lstStyle/>
          <a:p>
            <a:pPr marL="0" lvl="1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ru-RU" altLang="ru-RU" sz="1600" b="1" dirty="0">
                <a:solidFill>
                  <a:srgbClr val="000000"/>
                </a:solidFill>
                <a:cs typeface="Arial" pitchFamily="34" charset="0"/>
              </a:rPr>
              <a:t>Уборка</a:t>
            </a:r>
          </a:p>
          <a:p>
            <a:pPr marL="228600" lvl="1"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ru-RU" altLang="ru-RU" sz="1600" dirty="0"/>
              <a:t>В соответствии с сервис-планом – этажные холлы</a:t>
            </a:r>
            <a:r>
              <a:rPr lang="en-US" altLang="ru-RU" sz="1600" dirty="0"/>
              <a:t> </a:t>
            </a:r>
            <a:r>
              <a:rPr lang="ru-RU" altLang="ru-RU" sz="1600"/>
              <a:t>выше 1-ого </a:t>
            </a:r>
            <a:r>
              <a:rPr lang="ru-RU" altLang="ru-RU" sz="1600" dirty="0"/>
              <a:t>этажа – 4 раза в неделю</a:t>
            </a:r>
          </a:p>
          <a:p>
            <a:pPr marL="228600" lvl="1"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ru-RU" altLang="ru-RU" sz="1600" dirty="0"/>
              <a:t>Лифтовой холл 1 этажа – </a:t>
            </a:r>
            <a:r>
              <a:rPr lang="en-US" altLang="ru-RU" sz="1600" dirty="0"/>
              <a:t>7</a:t>
            </a:r>
            <a:r>
              <a:rPr lang="ru-RU" altLang="ru-RU" sz="1600" dirty="0"/>
              <a:t> раз в неделю</a:t>
            </a:r>
          </a:p>
          <a:p>
            <a:pPr marL="228600" lvl="1"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ru-RU" altLang="ru-RU" sz="1600" dirty="0"/>
              <a:t>График уборки размещен на информационном стенде в каждой парадной</a:t>
            </a:r>
          </a:p>
          <a:p>
            <a:pPr marL="0" lvl="1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ru-RU" altLang="ru-RU" sz="1600" b="1" dirty="0">
                <a:solidFill>
                  <a:srgbClr val="000000"/>
                </a:solidFill>
                <a:cs typeface="Arial" pitchFamily="34" charset="0"/>
              </a:rPr>
              <a:t>Вывоз мусора</a:t>
            </a:r>
          </a:p>
          <a:p>
            <a:pPr marL="228600" lvl="1"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ru-RU" altLang="ru-RU" sz="1600" dirty="0"/>
              <a:t>Ежедневный вывоз ТБО </a:t>
            </a:r>
          </a:p>
          <a:p>
            <a:pPr marL="0" lvl="1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ru-RU" altLang="ru-RU" sz="1600" b="1" dirty="0">
                <a:solidFill>
                  <a:srgbClr val="000000"/>
                </a:solidFill>
                <a:cs typeface="Arial" pitchFamily="34" charset="0"/>
              </a:rPr>
              <a:t>Прием эксплуатационных заявок и заявлений жителей</a:t>
            </a:r>
          </a:p>
          <a:p>
            <a:pPr marL="228600" lvl="1"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ru-RU" altLang="ru-RU" sz="1600" dirty="0"/>
              <a:t>По телефону </a:t>
            </a:r>
            <a:r>
              <a:rPr lang="ru-RU" altLang="ru-RU" sz="1600" b="1" dirty="0"/>
              <a:t>(812) </a:t>
            </a:r>
            <a:r>
              <a:rPr lang="en-US" altLang="ru-RU" sz="1600" b="1" dirty="0"/>
              <a:t>458</a:t>
            </a:r>
            <a:r>
              <a:rPr lang="ru-RU" altLang="ru-RU" sz="1600" b="1" dirty="0"/>
              <a:t>-</a:t>
            </a:r>
            <a:r>
              <a:rPr lang="en-US" altLang="ru-RU" sz="1600" b="1" dirty="0"/>
              <a:t>03</a:t>
            </a:r>
            <a:r>
              <a:rPr lang="ru-RU" altLang="ru-RU" sz="1600" b="1" dirty="0"/>
              <a:t>-06</a:t>
            </a:r>
            <a:r>
              <a:rPr lang="ru-RU" altLang="ru-RU" sz="1600" dirty="0"/>
              <a:t>, форму отправки заявок на сайте, через сайт </a:t>
            </a:r>
            <a:r>
              <a:rPr lang="ru-RU" altLang="ru-RU" sz="1600" b="1" dirty="0"/>
              <a:t>ЮИТ Плюс</a:t>
            </a:r>
            <a:r>
              <a:rPr lang="ru-RU" altLang="ru-RU" sz="1600" dirty="0"/>
              <a:t>, прием письменных заявок и заявлений в офисе УК.</a:t>
            </a:r>
          </a:p>
          <a:p>
            <a:pPr marL="228600" lvl="1"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ru-RU" altLang="ru-RU" sz="1600" dirty="0">
                <a:solidFill>
                  <a:srgbClr val="000000"/>
                </a:solidFill>
                <a:cs typeface="Arial" pitchFamily="34" charset="0"/>
              </a:rPr>
              <a:t>Прием гарантийных заявок производится в письменном виде.</a:t>
            </a:r>
            <a:endParaRPr lang="ru-RU" altLang="ru-RU" sz="1600" dirty="0"/>
          </a:p>
          <a:p>
            <a:pPr marL="228600" lvl="1"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ru-RU" altLang="ru-RU" sz="1600" dirty="0"/>
              <a:t>Производится обязательная регистрация всех обращений в программе 1С с присвоением входящего номера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altLang="ru-RU" sz="1600" dirty="0"/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altLang="ru-RU" sz="1600" b="1" dirty="0">
                <a:solidFill>
                  <a:srgbClr val="000000"/>
                </a:solidFill>
                <a:cs typeface="Arial" pitchFamily="34" charset="0"/>
              </a:rPr>
              <a:t>Размещение объявлений на информационных стендах в парадных</a:t>
            </a: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altLang="ru-RU" sz="1600" b="1" dirty="0">
                <a:solidFill>
                  <a:srgbClr val="000000"/>
                </a:solidFill>
                <a:cs typeface="Arial" pitchFamily="34" charset="0"/>
              </a:rPr>
              <a:t>Регулярные приемы жителей комплекса управляющим, бухгалтером, специалистами паспортной службы, а также руководителями компании</a:t>
            </a:r>
          </a:p>
          <a:p>
            <a:pPr marL="0" lvl="1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ru-RU" altLang="ru-RU" sz="1600" b="1" dirty="0">
              <a:solidFill>
                <a:srgbClr val="000000"/>
              </a:solidFill>
              <a:cs typeface="Arial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EAC9F8-A3CA-4379-92B0-D07132D35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615" y="3762485"/>
            <a:ext cx="3617440" cy="2459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A109B2-B707-4A88-ADEA-BCA031021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615" y="1385739"/>
            <a:ext cx="3521727" cy="2376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3247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086" y="194401"/>
            <a:ext cx="8863914" cy="792000"/>
          </a:xfrm>
        </p:spPr>
        <p:txBody>
          <a:bodyPr>
            <a:noAutofit/>
          </a:bodyPr>
          <a:lstStyle/>
          <a:p>
            <a:pPr marL="0" lvl="1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ru-RU" altLang="ru-RU" sz="2400" b="1" dirty="0">
                <a:solidFill>
                  <a:srgbClr val="00B0F0"/>
                </a:solidFill>
                <a:cs typeface="Arial" pitchFamily="34" charset="0"/>
              </a:rPr>
              <a:t>В вашем доме работает круглосуточный консьерж –сервис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000" y="1077687"/>
            <a:ext cx="5080550" cy="521338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Это Ваш ассистент, который оказывает персональное информационно-сервисное обслуживание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</a:rPr>
              <a:t>24 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</a:rPr>
              <a:t>часа 7 дней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 в неделю по направлениям:</a:t>
            </a:r>
          </a:p>
          <a:p>
            <a:pPr marL="0" indent="0" algn="just">
              <a:buNone/>
            </a:pP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БЫТОВЫЕ ВОПРОСЫ</a:t>
            </a:r>
          </a:p>
          <a:p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ПОКУПКИ, ДОСТАВКА</a:t>
            </a:r>
          </a:p>
          <a:p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ТАКСИ, ТРАНСПОРТ</a:t>
            </a:r>
          </a:p>
          <a:p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ЮРИДИЧЕСКИЕ УСЛУГИ</a:t>
            </a:r>
          </a:p>
          <a:p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ОБРАЗОВАНИЕ, ЗДОРОВЬЕ, КРАСОТА</a:t>
            </a:r>
          </a:p>
          <a:p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ДОСУГ, РАЗВЛЕЧЕНИЯ, ПУТЕШЕСТВИЯ</a:t>
            </a:r>
          </a:p>
          <a:p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АРЕНДА</a:t>
            </a:r>
          </a:p>
          <a:p>
            <a:pPr marL="0" indent="0">
              <a:buNone/>
            </a:pP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По всем вопросам Вы можете обращаться к специалистам консьерж-сервиса по 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тел. (812) 458-03-06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altLang="ru-RU" sz="1600" b="1" dirty="0">
              <a:solidFill>
                <a:srgbClr val="000000"/>
              </a:solidFill>
              <a:cs typeface="Arial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«Смольный Проспект» | 16.02.2018 г.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24</a:t>
            </a:fld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59CEB8-C832-4707-9BCD-E522F7FDB5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550" y="1426464"/>
            <a:ext cx="3520203" cy="452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2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Комплексная система безопасности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1300" dirty="0">
              <a:solidFill>
                <a:prstClr val="black"/>
              </a:solidFill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300" dirty="0">
                <a:solidFill>
                  <a:prstClr val="black"/>
                </a:solidFill>
              </a:rPr>
              <a:t>Охрана жилого комплекса «Смольный Проспект» осуществляется методом наблюдения с использованием технических средств охраны,  мониторинга системы видеонаблюдения, патрулирования придомовой территории и  мест общего пользования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1300" b="1" dirty="0">
              <a:solidFill>
                <a:srgbClr val="000000"/>
              </a:solidFill>
              <a:cs typeface="Arial" pitchFamily="34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800" b="1" dirty="0">
                <a:solidFill>
                  <a:srgbClr val="000000"/>
                </a:solidFill>
                <a:cs typeface="Arial" pitchFamily="34" charset="0"/>
              </a:rPr>
              <a:t>Организуемые посты охраны:</a:t>
            </a:r>
          </a:p>
          <a:p>
            <a:pPr marL="228600" lvl="1" algn="just">
              <a:lnSpc>
                <a:spcPct val="120000"/>
              </a:lnSpc>
              <a:spcBef>
                <a:spcPts val="0"/>
              </a:spcBef>
              <a:tabLst>
                <a:tab pos="263525" algn="l"/>
              </a:tabLst>
              <a:defRPr/>
            </a:pPr>
            <a:r>
              <a:rPr lang="ru-RU" sz="1300" dirty="0">
                <a:solidFill>
                  <a:prstClr val="black"/>
                </a:solidFill>
              </a:rPr>
              <a:t>Посты охраны работающие в интересах ЖК «Смольный Проспект»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tabLst>
                <a:tab pos="263525" algn="l"/>
              </a:tabLst>
              <a:defRPr/>
            </a:pPr>
            <a:endParaRPr lang="ru-RU" sz="1300" dirty="0">
              <a:solidFill>
                <a:prstClr val="black"/>
              </a:solidFill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300" b="1" dirty="0">
                <a:solidFill>
                  <a:srgbClr val="000000"/>
                </a:solidFill>
                <a:cs typeface="Arial" pitchFamily="34" charset="0"/>
              </a:rPr>
              <a:t>Основными задачами охраны являются:</a:t>
            </a:r>
          </a:p>
          <a:p>
            <a:pPr marL="228600" lvl="1" algn="just">
              <a:lnSpc>
                <a:spcPct val="120000"/>
              </a:lnSpc>
              <a:spcBef>
                <a:spcPts val="0"/>
              </a:spcBef>
              <a:tabLst>
                <a:tab pos="263525" algn="l"/>
              </a:tabLst>
              <a:defRPr/>
            </a:pPr>
            <a:r>
              <a:rPr lang="ru-RU" sz="1300" dirty="0">
                <a:solidFill>
                  <a:prstClr val="black"/>
                </a:solidFill>
              </a:rPr>
              <a:t>Обеспечение общественного порядка в ЖК и на прилегающей территории, выявление, предупреждение и пресечение противоправных действий в отношении жителей ЖК и общедолевого имущества;</a:t>
            </a:r>
          </a:p>
          <a:p>
            <a:pPr marL="228600" lvl="1" algn="just">
              <a:lnSpc>
                <a:spcPct val="120000"/>
              </a:lnSpc>
              <a:spcBef>
                <a:spcPts val="0"/>
              </a:spcBef>
              <a:tabLst>
                <a:tab pos="263525" algn="l"/>
              </a:tabLst>
              <a:defRPr/>
            </a:pPr>
            <a:r>
              <a:rPr lang="ru-RU" sz="1300" dirty="0">
                <a:solidFill>
                  <a:prstClr val="black"/>
                </a:solidFill>
              </a:rPr>
              <a:t>Пресечение попыток несанкционированного проникновения в многоквартирные дома посторонних лиц;</a:t>
            </a:r>
          </a:p>
          <a:p>
            <a:pPr marL="228600" lvl="1" algn="just">
              <a:lnSpc>
                <a:spcPct val="120000"/>
              </a:lnSpc>
              <a:spcBef>
                <a:spcPts val="0"/>
              </a:spcBef>
              <a:tabLst>
                <a:tab pos="263525" algn="l"/>
              </a:tabLst>
              <a:defRPr/>
            </a:pPr>
            <a:r>
              <a:rPr lang="ru-RU" sz="1300" dirty="0">
                <a:solidFill>
                  <a:prstClr val="black"/>
                </a:solidFill>
              </a:rPr>
              <a:t>Пресечение административных правонарушений на территории ЖК;</a:t>
            </a:r>
          </a:p>
          <a:p>
            <a:pPr marL="228600" lvl="1" algn="just">
              <a:lnSpc>
                <a:spcPct val="120000"/>
              </a:lnSpc>
              <a:spcBef>
                <a:spcPts val="0"/>
              </a:spcBef>
              <a:tabLst>
                <a:tab pos="263525" algn="l"/>
              </a:tabLst>
              <a:defRPr/>
            </a:pPr>
            <a:r>
              <a:rPr lang="ru-RU" sz="1300" dirty="0">
                <a:solidFill>
                  <a:prstClr val="black"/>
                </a:solidFill>
              </a:rPr>
              <a:t>Реагирование на обращения жителей, в пределах своей компетенции, при необходимости - оказание помощи, а также вызов представителей полицейских органов, скорой помощи, МЧС и т.д.;</a:t>
            </a:r>
          </a:p>
          <a:p>
            <a:pPr marL="228600" lvl="1" algn="just">
              <a:lnSpc>
                <a:spcPct val="120000"/>
              </a:lnSpc>
              <a:spcBef>
                <a:spcPts val="0"/>
              </a:spcBef>
              <a:tabLst>
                <a:tab pos="263525" algn="l"/>
              </a:tabLst>
              <a:defRPr/>
            </a:pPr>
            <a:r>
              <a:rPr lang="ru-RU" sz="1300" dirty="0">
                <a:solidFill>
                  <a:prstClr val="black"/>
                </a:solidFill>
              </a:rPr>
              <a:t>Мониторинг системы видеонаблюдения, патрулирование территории ЖК и мест общего пользования;</a:t>
            </a:r>
          </a:p>
          <a:p>
            <a:pPr marL="228600" lvl="1" algn="just">
              <a:lnSpc>
                <a:spcPct val="120000"/>
              </a:lnSpc>
              <a:spcBef>
                <a:spcPts val="0"/>
              </a:spcBef>
              <a:tabLst>
                <a:tab pos="263525" algn="l"/>
              </a:tabLst>
              <a:defRPr/>
            </a:pPr>
            <a:r>
              <a:rPr lang="ru-RU" sz="1300" dirty="0">
                <a:solidFill>
                  <a:prstClr val="black"/>
                </a:solidFill>
              </a:rPr>
              <a:t>Взаимодействие с территориальными органами Полиции и ГИБДД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ru-RU" sz="1300" dirty="0">
                <a:solidFill>
                  <a:prstClr val="black"/>
                </a:solidFill>
              </a:rPr>
              <a:t>Обеспечение гостевого доступа на территорию и во внутренние помещения ЖК;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ru-RU" sz="1300" dirty="0">
                <a:solidFill>
                  <a:prstClr val="black"/>
                </a:solidFill>
              </a:rPr>
              <a:t>Обеспечение экстренной связи жителей из квартиры с охраной ЖК; 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81458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Система видеонаблюдения и контроля доступа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1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ru-RU" sz="1700" b="1" dirty="0">
                <a:solidFill>
                  <a:srgbClr val="000000"/>
                </a:solidFill>
                <a:cs typeface="Arial" pitchFamily="34" charset="0"/>
              </a:rPr>
              <a:t>Организация системы охранного видеонаблюдения: </a:t>
            </a:r>
          </a:p>
          <a:p>
            <a:pPr marL="228600" lvl="1" algn="just">
              <a:lnSpc>
                <a:spcPct val="120000"/>
              </a:lnSpc>
              <a:spcBef>
                <a:spcPts val="0"/>
              </a:spcBef>
              <a:tabLst>
                <a:tab pos="263525" algn="l"/>
              </a:tabLst>
              <a:defRPr/>
            </a:pPr>
            <a:r>
              <a:rPr lang="ru-RU" sz="1700" dirty="0">
                <a:solidFill>
                  <a:prstClr val="black"/>
                </a:solidFill>
              </a:rPr>
              <a:t>Аппаратно-программный комплекс видеонаблюдения, с возможностью хранения информации видеоизображения на срок до 14 дней, ПК оператора видеонаблюдения, а также камеры видеонаблюдения.</a:t>
            </a:r>
          </a:p>
          <a:p>
            <a:pPr marL="0" lvl="1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ru-RU" sz="1700" b="1" dirty="0">
                <a:solidFill>
                  <a:srgbClr val="000000"/>
                </a:solidFill>
                <a:cs typeface="Arial" pitchFamily="34" charset="0"/>
              </a:rPr>
              <a:t>Функциональные возможности системы видеонаблюдения: </a:t>
            </a:r>
          </a:p>
          <a:p>
            <a:pPr marL="228600" lvl="1" algn="just">
              <a:lnSpc>
                <a:spcPct val="120000"/>
              </a:lnSpc>
              <a:spcBef>
                <a:spcPts val="0"/>
              </a:spcBef>
              <a:tabLst>
                <a:tab pos="263525" algn="l"/>
              </a:tabLst>
              <a:defRPr/>
            </a:pPr>
            <a:r>
              <a:rPr lang="ru-RU" sz="1700" dirty="0">
                <a:solidFill>
                  <a:prstClr val="black"/>
                </a:solidFill>
              </a:rPr>
              <a:t>Наблюдение за входами/въездами на территорию ЖК;</a:t>
            </a:r>
          </a:p>
          <a:p>
            <a:pPr marL="228600" lvl="1" algn="just">
              <a:lnSpc>
                <a:spcPct val="120000"/>
              </a:lnSpc>
              <a:spcBef>
                <a:spcPts val="0"/>
              </a:spcBef>
              <a:tabLst>
                <a:tab pos="263525" algn="l"/>
              </a:tabLst>
              <a:defRPr/>
            </a:pPr>
            <a:r>
              <a:rPr lang="ru-RU" sz="1700" dirty="0">
                <a:solidFill>
                  <a:prstClr val="black"/>
                </a:solidFill>
              </a:rPr>
              <a:t>Наблюдение в паркинге</a:t>
            </a:r>
            <a:r>
              <a:rPr lang="en-US" sz="1700" dirty="0">
                <a:solidFill>
                  <a:prstClr val="black"/>
                </a:solidFill>
              </a:rPr>
              <a:t>;</a:t>
            </a:r>
            <a:endParaRPr lang="ru-RU" sz="1700" dirty="0">
              <a:solidFill>
                <a:prstClr val="black"/>
              </a:solidFill>
            </a:endParaRPr>
          </a:p>
          <a:p>
            <a:pPr marL="228600" lvl="1" algn="just">
              <a:lnSpc>
                <a:spcPct val="120000"/>
              </a:lnSpc>
              <a:spcBef>
                <a:spcPts val="0"/>
              </a:spcBef>
              <a:tabLst>
                <a:tab pos="263525" algn="l"/>
              </a:tabLst>
              <a:defRPr/>
            </a:pPr>
            <a:r>
              <a:rPr lang="ru-RU" sz="1700" dirty="0">
                <a:solidFill>
                  <a:prstClr val="black"/>
                </a:solidFill>
              </a:rPr>
              <a:t>Наблюдение за внутридомовой территорией;</a:t>
            </a:r>
          </a:p>
          <a:p>
            <a:pPr marL="228600" lvl="1" algn="just">
              <a:lnSpc>
                <a:spcPct val="120000"/>
              </a:lnSpc>
              <a:spcBef>
                <a:spcPts val="0"/>
              </a:spcBef>
              <a:tabLst>
                <a:tab pos="263525" algn="l"/>
              </a:tabLst>
              <a:defRPr/>
            </a:pPr>
            <a:r>
              <a:rPr lang="ru-RU" sz="1700" dirty="0">
                <a:solidFill>
                  <a:prstClr val="black"/>
                </a:solidFill>
              </a:rPr>
              <a:t>Наблюдение в лифтах</a:t>
            </a:r>
          </a:p>
          <a:p>
            <a:pPr marL="228600" lvl="1" algn="just">
              <a:lnSpc>
                <a:spcPct val="120000"/>
              </a:lnSpc>
              <a:spcBef>
                <a:spcPts val="0"/>
              </a:spcBef>
              <a:tabLst>
                <a:tab pos="263525" algn="l"/>
              </a:tabLst>
              <a:defRPr/>
            </a:pPr>
            <a:r>
              <a:rPr lang="ru-RU" sz="1700" dirty="0">
                <a:solidFill>
                  <a:prstClr val="black"/>
                </a:solidFill>
              </a:rPr>
              <a:t>Наблюдение за выходами на крышу</a:t>
            </a:r>
          </a:p>
          <a:p>
            <a:pPr marL="228600" lvl="1" algn="just">
              <a:lnSpc>
                <a:spcPct val="120000"/>
              </a:lnSpc>
              <a:spcBef>
                <a:spcPts val="0"/>
              </a:spcBef>
              <a:tabLst>
                <a:tab pos="263525" algn="l"/>
              </a:tabLst>
              <a:defRPr/>
            </a:pPr>
            <a:r>
              <a:rPr lang="ru-RU" sz="1700" dirty="0">
                <a:solidFill>
                  <a:prstClr val="black"/>
                </a:solidFill>
              </a:rPr>
              <a:t>Наблюдение в холле 1-го этажа (наблюдение в холлах всех этажей в 1-7 парадных)</a:t>
            </a:r>
          </a:p>
          <a:p>
            <a:pPr marL="0" lvl="1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ru-RU" sz="1700" b="1" dirty="0">
                <a:solidFill>
                  <a:srgbClr val="000000"/>
                </a:solidFill>
                <a:cs typeface="Arial" pitchFamily="34" charset="0"/>
              </a:rPr>
              <a:t>Система контроля доступа (СКУД) и охранной сигнализации: </a:t>
            </a:r>
          </a:p>
          <a:p>
            <a:pPr marL="228600" lvl="1" algn="just">
              <a:lnSpc>
                <a:spcPct val="120000"/>
              </a:lnSpc>
              <a:spcBef>
                <a:spcPts val="0"/>
              </a:spcBef>
              <a:tabLst>
                <a:tab pos="263525" algn="l"/>
              </a:tabLst>
              <a:defRPr/>
            </a:pPr>
            <a:r>
              <a:rPr lang="ru-RU" sz="1700" dirty="0">
                <a:solidFill>
                  <a:prstClr val="black"/>
                </a:solidFill>
              </a:rPr>
              <a:t>Обеспечивает 3 рубежа доступа перед входом в квартиру - двор, парадная, этаж. Электронный ключ </a:t>
            </a:r>
            <a:r>
              <a:rPr lang="en-US" sz="1700" dirty="0">
                <a:solidFill>
                  <a:prstClr val="black"/>
                </a:solidFill>
              </a:rPr>
              <a:t>HID</a:t>
            </a:r>
            <a:r>
              <a:rPr lang="ru-RU" sz="1700" dirty="0">
                <a:solidFill>
                  <a:prstClr val="black"/>
                </a:solidFill>
              </a:rPr>
              <a:t>, действует на всей территории ЖК, с правами доступа в соответствии с  местом проживания, наличия машиноместа в подземной автостоянке. Обслуживание технических средств охраны, обеспечивающих доступ на придомовую территорию собственников жилых помещений, гостей,  а также  экстренных служб.</a:t>
            </a:r>
          </a:p>
          <a:p>
            <a:pPr marL="228600" lvl="1" algn="just">
              <a:lnSpc>
                <a:spcPct val="120000"/>
              </a:lnSpc>
              <a:spcBef>
                <a:spcPts val="0"/>
              </a:spcBef>
              <a:tabLst>
                <a:tab pos="263525" algn="l"/>
              </a:tabLst>
              <a:defRPr/>
            </a:pPr>
            <a:r>
              <a:rPr lang="ru-RU" sz="1700" dirty="0">
                <a:solidFill>
                  <a:prstClr val="black"/>
                </a:solidFill>
              </a:rPr>
              <a:t>Ведение базы данных проходов и событий не менее 2-х месяцев.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33098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3DFB9-5053-4B2A-9C85-700226BBB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br>
              <a:rPr lang="en-US" b="1" dirty="0"/>
            </a:br>
            <a:r>
              <a:rPr lang="ru-RU" b="1" dirty="0"/>
              <a:t>Организация доступа в </a:t>
            </a:r>
            <a:r>
              <a:rPr lang="ru-RU" i="1" dirty="0"/>
              <a:t> </a:t>
            </a:r>
            <a:br>
              <a:rPr lang="ru-RU" dirty="0"/>
            </a:br>
            <a:r>
              <a:rPr lang="ru-RU" b="1" dirty="0"/>
              <a:t>ЖК «Смольный Проспект»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94CF72-0C76-4EE3-B97F-7531B8239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10000"/>
              </a:lnSpc>
              <a:spcBef>
                <a:spcPts val="0"/>
              </a:spcBef>
              <a:buAutoNum type="arabicPeriod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Осмотр и передача квартир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/>
              <a:t>Для начала осмотра необходимо прибыть в офис передачи квартир, согласно схемы ниже.</a:t>
            </a:r>
          </a:p>
          <a:p>
            <a:pPr marL="0" indent="0">
              <a:buNone/>
            </a:pPr>
            <a:r>
              <a:rPr lang="ru-RU" sz="1400" dirty="0"/>
              <a:t>Для парковки автотранспорта на время осмотра можно воспользоваться подземной автостоянкой: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1400" dirty="0"/>
              <a:t>(!) Парковка на Смольном пр. напротив 15 и 17 домов запрещена, работает городская служба эвакуации.</a:t>
            </a:r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r>
              <a:rPr lang="ru-RU" sz="1400" dirty="0"/>
              <a:t>После посещения офиса передачи квартир Вас будет сопровождать сотрудник службы консьержей ЮИТ Сервис.</a:t>
            </a:r>
            <a:r>
              <a:rPr lang="ru-RU" sz="1600" dirty="0"/>
              <a:t>	</a:t>
            </a:r>
            <a:r>
              <a:rPr lang="ru-RU" sz="1900" dirty="0"/>
              <a:t>	</a:t>
            </a:r>
            <a:r>
              <a:rPr lang="ru-RU" dirty="0"/>
              <a:t>		</a:t>
            </a:r>
            <a:endParaRPr lang="ru-RU" sz="1600" dirty="0"/>
          </a:p>
          <a:p>
            <a:pPr marL="0" indent="0">
              <a:buNone/>
            </a:pPr>
            <a:endParaRPr lang="ru-RU" sz="160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AD21B6-37CE-4BC9-8E69-B973A6DBD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27E856-4B90-4A01-B06D-DAD16F9F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27</a:t>
            </a:fld>
            <a:endParaRPr lang="en-US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24E1A3-BCEC-4E78-94BB-2C43EE2FB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372" y="1998482"/>
            <a:ext cx="4341802" cy="277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63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455A48-9D6E-410E-851C-E735568DA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b="1" dirty="0"/>
            </a:br>
            <a:r>
              <a:rPr lang="ru-RU" b="1" dirty="0"/>
              <a:t>Организация доступа в </a:t>
            </a:r>
            <a:r>
              <a:rPr lang="ru-RU" i="1" dirty="0"/>
              <a:t> </a:t>
            </a:r>
            <a:br>
              <a:rPr lang="ru-RU" dirty="0"/>
            </a:br>
            <a:r>
              <a:rPr lang="ru-RU" b="1" dirty="0"/>
              <a:t>ЖК «Смольный Проспект»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5D7018-145D-403A-910C-6B3020C92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000" y="1213200"/>
            <a:ext cx="8640000" cy="4860000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SzPts val="1800"/>
              <a:buNone/>
            </a:pPr>
            <a:r>
              <a:rPr lang="ru-RU" sz="1600" dirty="0">
                <a:solidFill>
                  <a:srgbClr val="2E75B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 Доступ на территорию после приемки квартиры и получения ключей</a:t>
            </a:r>
            <a:br>
              <a:rPr lang="ru-RU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Въезд жителей (ремонтных бригад, доставки и т.п.) на территорию </a:t>
            </a:r>
            <a:r>
              <a:rPr lang="ru-RU" sz="1400" u="sng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для погрузки и разгрузки</a:t>
            </a: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осуществляется с ул. Бонч-Бруевича.</a:t>
            </a:r>
            <a:br>
              <a:rPr lang="ru-RU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Вход жителей и гостей во двор - со стороны ул. Бонч-Бруевича и Смольного пр., через арки.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800"/>
              <a:buNone/>
            </a:pPr>
            <a:endParaRPr lang="ru-RU" sz="14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800"/>
              <a:buNone/>
            </a:pPr>
            <a:endParaRPr lang="ru-RU" sz="14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800"/>
              <a:buNone/>
            </a:pPr>
            <a:endParaRPr lang="ru-RU" sz="14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800"/>
              <a:buNone/>
            </a:pPr>
            <a:endParaRPr lang="ru-RU" sz="14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800"/>
              <a:buNone/>
            </a:pPr>
            <a:endParaRPr lang="ru-RU" sz="14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800"/>
              <a:buNone/>
            </a:pPr>
            <a:endParaRPr lang="ru-RU" sz="14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/>
              <a:t>Временный код доступа на калитке в арке 15 дома – «999»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/>
              <a:t>Временный код доступа на парадной соответствует номеру первой квартиры в соответствующей парадной, к примеру: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/>
              <a:t>код 1-ой парадной-«1», код 2-ой парадной-«12», 3-й – «23», 4-й – «34», 5-й – «51»,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/>
              <a:t>6-7 – «68», 8 – «95», 9 – «121» и т.д.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/>
              <a:t>Для доступа на территорию ремонтных бригад и др. представителей собственника, необходимо предоставить в «ЮИТ Сервис» список лиц, которым будет необходим доступ.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800"/>
              <a:buNone/>
            </a:pP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D48A10-EAFE-4D71-AA87-B4E849541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87130EF-819D-438A-AF28-C6587850E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28</a:t>
            </a:fld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B075E5-2C20-4682-B145-4DEE4586F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822" y="1923069"/>
            <a:ext cx="4644355" cy="262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27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DAE8B-9A40-4FC0-8FCF-EC1584691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b="1" dirty="0"/>
            </a:br>
            <a:r>
              <a:rPr lang="ru-RU" b="1" dirty="0"/>
              <a:t>Организация доступа в </a:t>
            </a:r>
            <a:r>
              <a:rPr lang="ru-RU" i="1" dirty="0"/>
              <a:t> </a:t>
            </a:r>
            <a:br>
              <a:rPr lang="ru-RU" dirty="0"/>
            </a:br>
            <a:r>
              <a:rPr lang="ru-RU" b="1" dirty="0"/>
              <a:t>ЖК «Смольный Проспект»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85BB22-3A6F-4C22-8E00-35B8E62CB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000" y="1213200"/>
            <a:ext cx="8640000" cy="48600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500" dirty="0">
                <a:solidFill>
                  <a:schemeClr val="accent1">
                    <a:lumMod val="75000"/>
                  </a:schemeClr>
                </a:solidFill>
              </a:rPr>
              <a:t>3.Доступ на территорию жителей и гостей после демонтажа временного ограждения</a:t>
            </a:r>
            <a:endParaRPr lang="ru-RU" sz="13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300" dirty="0"/>
              <a:t>Въезд на территорию </a:t>
            </a:r>
            <a:r>
              <a:rPr lang="ru-RU" sz="1300" u="sng" dirty="0"/>
              <a:t>для погрузки и разгрузки</a:t>
            </a:r>
            <a:r>
              <a:rPr lang="ru-RU" sz="1300" dirty="0"/>
              <a:t> осуществляется с ул. Бонч-Бруевича</a:t>
            </a:r>
            <a:br>
              <a:rPr lang="ru-RU" sz="1300" dirty="0"/>
            </a:br>
            <a:r>
              <a:rPr lang="ru-RU" sz="1300" dirty="0"/>
              <a:t>Вход во двор- со стороны ул. Бонч-Бруевича, Тульской  и Смольного пр., через соответствующие арки.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300" dirty="0"/>
              <a:t>Въезд на -1 и -2 уровни паркинга – с ул. Тульской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300" dirty="0"/>
              <a:t>Въезд на -1 уровень паркинга – со Смольного пр.*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sz="1300" dirty="0"/>
              <a:t>Справка: </a:t>
            </a:r>
          </a:p>
          <a:p>
            <a:r>
              <a:rPr lang="ru-RU" sz="1300" dirty="0"/>
              <a:t>* - по готовности оборудования и информирования на информационных стендах ООО «ЮИТ Сервис»</a:t>
            </a: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66810E-ED43-4CB6-9BDE-F0B63E692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9818198-E2B6-4C68-B30C-CF8FD60F8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29</a:t>
            </a:fld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CA3C84-34BE-4612-A7F8-C3D8C92D7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248" y="2551945"/>
            <a:ext cx="4952381" cy="2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4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70000" y="1213200"/>
            <a:ext cx="3754993" cy="492502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1200" b="1" dirty="0"/>
              <a:t>Мы извещаем клиентов о дате начала заселения следующими способами: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Times"/>
              <a:buChar char="•"/>
              <a:defRPr/>
            </a:pPr>
            <a:r>
              <a:rPr lang="ru-RU" sz="1200" dirty="0"/>
              <a:t>Заказным письмом почтой России;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Times"/>
              <a:buChar char="•"/>
              <a:defRPr/>
            </a:pPr>
            <a:r>
              <a:rPr lang="ru-RU" sz="1200" dirty="0"/>
              <a:t>Личным звонком, чтобы утвердить дату и время осмотра квартиры.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ru-RU" sz="1200" b="1" dirty="0"/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ru-RU" sz="1200" b="1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200" b="1" dirty="0"/>
              <a:t>График работы офиса: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Times"/>
              <a:buChar char="•"/>
              <a:defRPr/>
            </a:pPr>
            <a:r>
              <a:rPr lang="ru-RU" sz="1200" dirty="0"/>
              <a:t>Вторник </a:t>
            </a:r>
            <a:r>
              <a:rPr lang="en-US" sz="1200" dirty="0"/>
              <a:t>—</a:t>
            </a:r>
            <a:r>
              <a:rPr lang="ru-RU" sz="1200" dirty="0"/>
              <a:t> Среда</a:t>
            </a:r>
            <a:r>
              <a:rPr lang="en-US" sz="1200" dirty="0"/>
              <a:t> </a:t>
            </a:r>
            <a:r>
              <a:rPr lang="ru-RU" sz="1200" dirty="0"/>
              <a:t>с 11:00 до 20:00,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Times"/>
              <a:buChar char="•"/>
              <a:defRPr/>
            </a:pPr>
            <a:r>
              <a:rPr lang="ru-RU" sz="1200" dirty="0"/>
              <a:t>Четверг </a:t>
            </a:r>
            <a:r>
              <a:rPr lang="en-US" sz="1200" dirty="0"/>
              <a:t>—</a:t>
            </a:r>
            <a:r>
              <a:rPr lang="ru-RU" sz="1200" dirty="0"/>
              <a:t> Пятница с 9:00 до 18:00,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Times"/>
              <a:buChar char="•"/>
              <a:defRPr/>
            </a:pPr>
            <a:r>
              <a:rPr lang="ru-RU" sz="1200" dirty="0"/>
              <a:t>Суббота</a:t>
            </a:r>
            <a:r>
              <a:rPr lang="en-US" sz="1200" dirty="0"/>
              <a:t> </a:t>
            </a:r>
            <a:r>
              <a:rPr lang="ru-RU" sz="1200" dirty="0"/>
              <a:t>с 11:00 до 17:00</a:t>
            </a:r>
            <a:endParaRPr lang="en-US" sz="1200" dirty="0"/>
          </a:p>
          <a:p>
            <a:pPr algn="just">
              <a:lnSpc>
                <a:spcPct val="100000"/>
              </a:lnSpc>
              <a:spcBef>
                <a:spcPts val="0"/>
              </a:spcBef>
              <a:buFont typeface="Times"/>
              <a:buChar char="•"/>
              <a:defRPr/>
            </a:pPr>
            <a:r>
              <a:rPr lang="ru-RU" sz="1200" dirty="0"/>
              <a:t>Воскресенье и Понедельник - выходной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2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200" b="1" dirty="0"/>
              <a:t>Руководитель отдела приемки-передачи помещений: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200" b="1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200" b="1" dirty="0"/>
              <a:t>Алексеенкова Алёна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200" b="1" dirty="0"/>
              <a:t>Тел. +7 (921) 946-75-23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200" b="1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sz="1200" b="1" dirty="0"/>
              <a:t>Ваши специалист по передаче помещений: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200" b="1" dirty="0">
              <a:solidFill>
                <a:srgbClr val="FF0000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200" b="1" dirty="0"/>
              <a:t>Кузнецова Лилия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200" b="1" dirty="0"/>
              <a:t>Контактный номер тел. +7 (911) 752-32-91</a:t>
            </a:r>
            <a:endParaRPr lang="ru-RU" sz="1200" b="1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ru-RU" sz="1200" b="1" dirty="0"/>
              <a:t>       </a:t>
            </a:r>
            <a:endParaRPr lang="ru-RU" sz="1200" dirty="0"/>
          </a:p>
          <a:p>
            <a:pPr lvl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200" b="1" dirty="0">
              <a:solidFill>
                <a:prstClr val="black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845378" y="1159330"/>
            <a:ext cx="5021035" cy="481692"/>
          </a:xfrm>
          <a:noFill/>
        </p:spPr>
        <p:txBody>
          <a:bodyPr lIns="0" rIns="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200" dirty="0"/>
              <a:t>Офис передачи помещений располагается по адресу: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200" dirty="0"/>
              <a:t> г. Санкт-Петербург, Смольный проспект, дом 17, стр. 1, пом. 2-Н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400" dirty="0"/>
              <a:t>Приглашение на осмотр квартиры и получение ключей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51780" y="6378576"/>
            <a:ext cx="4787838" cy="252000"/>
          </a:xfrm>
        </p:spPr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3</a:t>
            </a:fld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FB03F0-6353-44A2-BA8E-1A87FE764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103" y="1835422"/>
            <a:ext cx="4843310" cy="401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65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 Особенности первого года проживания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000" y="1191986"/>
            <a:ext cx="8416800" cy="5151664"/>
          </a:xfrm>
        </p:spPr>
        <p:txBody>
          <a:bodyPr>
            <a:normAutofit lnSpcReduction="10000"/>
          </a:bodyPr>
          <a:lstStyle/>
          <a:p>
            <a:pPr algn="just">
              <a:spcAft>
                <a:spcPts val="600"/>
              </a:spcAft>
              <a:buFont typeface="Times"/>
              <a:buChar char="•"/>
              <a:defRPr/>
            </a:pPr>
            <a:r>
              <a:rPr lang="ru-RU" altLang="ru-RU" sz="2200" dirty="0"/>
              <a:t>Участие в собрании собственников при заселении (проводится в очно-заочной форме) и подписание договора на управление</a:t>
            </a:r>
          </a:p>
          <a:p>
            <a:pPr algn="just">
              <a:spcAft>
                <a:spcPts val="600"/>
              </a:spcAft>
              <a:buFont typeface="Times"/>
              <a:buChar char="•"/>
              <a:defRPr/>
            </a:pPr>
            <a:r>
              <a:rPr lang="ru-RU" altLang="ru-RU" sz="2200" dirty="0"/>
              <a:t>Соблюдение правил эксплуатации квартиры (подробно изложены в инструкции по эксплуатации, выдаваемой при заселении)</a:t>
            </a:r>
          </a:p>
          <a:p>
            <a:pPr algn="just">
              <a:spcAft>
                <a:spcPts val="600"/>
              </a:spcAft>
              <a:buFont typeface="Times"/>
              <a:buChar char="•"/>
              <a:defRPr/>
            </a:pPr>
            <a:r>
              <a:rPr lang="ru-RU" altLang="ru-RU" sz="2200" dirty="0"/>
              <a:t>Соблюдение правил проведения ремонтных работ, в том числе режима тишины и «тихого часа» (штрафы установлены КоАП и законом СПб)</a:t>
            </a:r>
          </a:p>
          <a:p>
            <a:pPr algn="just">
              <a:spcAft>
                <a:spcPts val="600"/>
              </a:spcAft>
              <a:buFont typeface="Times"/>
              <a:buChar char="•"/>
              <a:defRPr/>
            </a:pPr>
            <a:r>
              <a:rPr lang="ru-RU" altLang="ru-RU" sz="2200" dirty="0"/>
              <a:t>Согласование всех перепланировок и переустройств помещений в управляющей компании не требуется, обязательное согласование только в надзорных органах, а также обязательное предоставление копий соответствующих документов в УК</a:t>
            </a:r>
          </a:p>
          <a:p>
            <a:pPr algn="just">
              <a:spcAft>
                <a:spcPts val="600"/>
              </a:spcAft>
              <a:buFont typeface="Times"/>
              <a:buChar char="•"/>
              <a:defRPr/>
            </a:pPr>
            <a:r>
              <a:rPr lang="ru-RU" altLang="ru-RU" sz="2200" dirty="0"/>
              <a:t>Соблюдение правил перевозки грузов в лифтах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97979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Тарифы на обслуживание МКД Смольный проспект, </a:t>
            </a:r>
            <a:br>
              <a:rPr lang="en-US" altLang="ru-RU" dirty="0"/>
            </a:br>
            <a:r>
              <a:rPr lang="ru-RU" altLang="ru-RU" dirty="0"/>
              <a:t>дом 17, строение 1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</a:t>
            </a:r>
            <a:r>
              <a:rPr lang="ru-RU" dirty="0"/>
              <a:t> 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63286" y="1045029"/>
            <a:ext cx="8746714" cy="3976007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altLang="ru-RU" sz="1100" b="1" dirty="0">
                <a:cs typeface="Times New Roman" panose="02020603050405020304" pitchFamily="18" charset="0"/>
              </a:rPr>
              <a:t>Коммунальные услуги </a:t>
            </a:r>
            <a:r>
              <a:rPr lang="ru-RU" altLang="ru-RU" sz="1100" dirty="0">
                <a:cs typeface="Times New Roman" panose="02020603050405020304" pitchFamily="18" charset="0"/>
              </a:rPr>
              <a:t>(плата за ГВС, ХВС, отопление, электроэнергию) начисляются по тарифам, установленным Комитетом по тарифам, на основании показаний приборов учета, которыми оснащены все квартиры.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ru-RU" sz="1100" kern="80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Начисления за жилищно-коммунальные услуги с момента получения Вами квартиры по акту приема-передачи до подведения итогов голосования, будут производиться согласно Распоряжениям Комитета по тарифам Санкт-Петербурга</a:t>
            </a:r>
            <a:r>
              <a:rPr lang="en-US" sz="1100" kern="80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kern="80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 20.12.2016 № 260-р; от 19.12.2016 № 249-р; от 29.12.2016 № 288-р; от 19.12.2016 № 234-р.</a:t>
            </a:r>
            <a:endParaRPr lang="ru-RU" sz="1100" b="1" dirty="0">
              <a:solidFill>
                <a:srgbClr val="FF0000"/>
              </a:solidFill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11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11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100" b="1" dirty="0">
                <a:solidFill>
                  <a:prstClr val="black"/>
                </a:solidFill>
                <a:cs typeface="Times New Roman" panose="02020603050405020304" pitchFamily="18" charset="0"/>
              </a:rPr>
              <a:t>Жилищные услуги, руб</a:t>
            </a:r>
            <a:r>
              <a:rPr lang="en-US" sz="1100" b="1" dirty="0">
                <a:solidFill>
                  <a:prstClr val="black"/>
                </a:solidFill>
                <a:cs typeface="Times New Roman" panose="02020603050405020304" pitchFamily="18" charset="0"/>
              </a:rPr>
              <a:t>/</a:t>
            </a:r>
            <a:r>
              <a:rPr lang="ru-RU" sz="1100" b="1" dirty="0">
                <a:solidFill>
                  <a:prstClr val="black"/>
                </a:solidFill>
                <a:cs typeface="Times New Roman" panose="02020603050405020304" pitchFamily="18" charset="0"/>
              </a:rPr>
              <a:t>м2</a:t>
            </a:r>
          </a:p>
          <a:p>
            <a:pPr>
              <a:buFont typeface="Arial" pitchFamily="34" charset="0"/>
              <a:buChar char="•"/>
              <a:defRPr/>
            </a:pP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450" y="2035229"/>
            <a:ext cx="8703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8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После окончания голосования начисления будут производиться согласно тарифам, утвержденным на общем собрании собственников.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DCCC40-FBAF-4DD4-AF75-4C358E4FBCC9}"/>
              </a:ext>
            </a:extLst>
          </p:cNvPr>
          <p:cNvSpPr/>
          <p:nvPr/>
        </p:nvSpPr>
        <p:spPr>
          <a:xfrm>
            <a:off x="195941" y="5874407"/>
            <a:ext cx="848269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000" kern="80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Услугу «Радио» предоставляет компания </a:t>
            </a:r>
            <a:r>
              <a:rPr lang="ru-RU" sz="1000" kern="800" dirty="0">
                <a:ea typeface="Calibri" panose="020F0502020204030204" pitchFamily="34" charset="0"/>
                <a:cs typeface="Times New Roman" panose="02020603050405020304" pitchFamily="18" charset="0"/>
              </a:rPr>
              <a:t>«Обит». </a:t>
            </a:r>
            <a:r>
              <a:rPr lang="ru-RU" sz="1000" kern="80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Стоимость данной услуги составляет 81,00 руб с квартиры (может быть изменен в случае его изменения поставщиком услуги).</a:t>
            </a:r>
          </a:p>
          <a:p>
            <a:pPr lvl="0" algn="just">
              <a:defRPr/>
            </a:pPr>
            <a:r>
              <a:rPr lang="ru-RU" sz="1000" kern="80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Как отключить услугу «Радио» Вы можете узнать на сайте ЮИТ Сервис в разделе «Часто задаваемые вопросы».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1DF075C6-4656-4ECF-B772-82CECBD0EB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252123"/>
              </p:ext>
            </p:extLst>
          </p:nvPr>
        </p:nvGraphicFramePr>
        <p:xfrm>
          <a:off x="254524" y="2762054"/>
          <a:ext cx="8305014" cy="2950272"/>
        </p:xfrm>
        <a:graphic>
          <a:graphicData uri="http://schemas.openxmlformats.org/drawingml/2006/table">
            <a:tbl>
              <a:tblPr/>
              <a:tblGrid>
                <a:gridCol w="4364610">
                  <a:extLst>
                    <a:ext uri="{9D8B030D-6E8A-4147-A177-3AD203B41FA5}">
                      <a16:colId xmlns:a16="http://schemas.microsoft.com/office/drawing/2014/main" val="95759605"/>
                    </a:ext>
                  </a:extLst>
                </a:gridCol>
                <a:gridCol w="3940404">
                  <a:extLst>
                    <a:ext uri="{9D8B030D-6E8A-4147-A177-3AD203B41FA5}">
                      <a16:colId xmlns:a16="http://schemas.microsoft.com/office/drawing/2014/main" val="3360532154"/>
                    </a:ext>
                  </a:extLst>
                </a:gridCol>
              </a:tblGrid>
              <a:tr h="19984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Содержание общего имущества МКД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040647"/>
                  </a:ext>
                </a:extLst>
              </a:tr>
              <a:tr h="19984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Управление многоквартирным домом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489152"/>
                  </a:ext>
                </a:extLst>
              </a:tr>
              <a:tr h="19984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Охрана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283784"/>
                  </a:ext>
                </a:extLst>
              </a:tr>
              <a:tr h="19984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Обслуживание системы видеонаблюдения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722516"/>
                  </a:ext>
                </a:extLst>
              </a:tr>
              <a:tr h="19984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Вывоз и утилизация ТБО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787192"/>
                  </a:ext>
                </a:extLst>
              </a:tr>
              <a:tr h="19984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Содержание и ремонт АППЗ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661625"/>
                  </a:ext>
                </a:extLst>
              </a:tr>
              <a:tr h="19984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Обслуживание СКУД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572436"/>
                  </a:ext>
                </a:extLst>
              </a:tr>
              <a:tr h="19984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Содержание и ремонт ПЗУ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510732"/>
                  </a:ext>
                </a:extLst>
              </a:tr>
              <a:tr h="19984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Уборка мест общего пользования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16175"/>
                  </a:ext>
                </a:extLst>
              </a:tr>
              <a:tr h="19984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Текущий ремонт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695393"/>
                  </a:ext>
                </a:extLst>
              </a:tr>
              <a:tr h="19984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Консьерж-сервис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417979"/>
                  </a:ext>
                </a:extLst>
              </a:tr>
              <a:tr h="19984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Благоустройство территории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715224"/>
                  </a:ext>
                </a:extLst>
              </a:tr>
              <a:tr h="19984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Санитарное содержание территории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174590"/>
                  </a:ext>
                </a:extLst>
              </a:tr>
              <a:tr h="19984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Содержание и ремонт лифтов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848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129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150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CE928-C966-4A7E-A263-127901862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Тарифы на обслуживание паркинга Смольный проспект, </a:t>
            </a:r>
            <a:br>
              <a:rPr lang="en-US" altLang="ru-RU" dirty="0"/>
            </a:br>
            <a:r>
              <a:rPr lang="ru-RU" altLang="ru-RU" dirty="0"/>
              <a:t>дом 17, строение 1, помещение 1-Н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33E7E7-772C-49B5-930B-073C7012A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dirty="0"/>
              <a:t>Стоимость работ и услуг по техническому обслуживанию нежилого помещения.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800" dirty="0"/>
              <a:t>Площадь помещения: 25 124,5м</a:t>
            </a:r>
            <a:r>
              <a:rPr lang="ru-RU" sz="1800" baseline="30000" dirty="0"/>
              <a:t>2</a:t>
            </a:r>
            <a:endParaRPr lang="ru-RU" sz="1800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5594C7-C083-408E-A709-D187E7424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Смольный Проспект| 16.02.2018 г.</a:t>
            </a:r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CC25210-FE6C-4200-9E0B-134BA08B7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32</a:t>
            </a:fld>
            <a:endParaRPr lang="en-US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4F9285A5-2E42-48BE-96E0-209CD401A0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331068"/>
              </p:ext>
            </p:extLst>
          </p:nvPr>
        </p:nvGraphicFramePr>
        <p:xfrm>
          <a:off x="461913" y="3037776"/>
          <a:ext cx="8257881" cy="1454210"/>
        </p:xfrm>
        <a:graphic>
          <a:graphicData uri="http://schemas.openxmlformats.org/drawingml/2006/table">
            <a:tbl>
              <a:tblPr firstRow="1" firstCol="1" bandRow="1"/>
              <a:tblGrid>
                <a:gridCol w="2722405">
                  <a:extLst>
                    <a:ext uri="{9D8B030D-6E8A-4147-A177-3AD203B41FA5}">
                      <a16:colId xmlns:a16="http://schemas.microsoft.com/office/drawing/2014/main" val="3320191269"/>
                    </a:ext>
                  </a:extLst>
                </a:gridCol>
                <a:gridCol w="2656520">
                  <a:extLst>
                    <a:ext uri="{9D8B030D-6E8A-4147-A177-3AD203B41FA5}">
                      <a16:colId xmlns:a16="http://schemas.microsoft.com/office/drawing/2014/main" val="4272884451"/>
                    </a:ext>
                  </a:extLst>
                </a:gridCol>
                <a:gridCol w="2878956">
                  <a:extLst>
                    <a:ext uri="{9D8B030D-6E8A-4147-A177-3AD203B41FA5}">
                      <a16:colId xmlns:a16="http://schemas.microsoft.com/office/drawing/2014/main" val="2638419057"/>
                    </a:ext>
                  </a:extLst>
                </a:gridCol>
              </a:tblGrid>
              <a:tr h="608402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12470" algn="l"/>
                          <a:tab pos="1389380" algn="l"/>
                        </a:tabLst>
                      </a:pPr>
                      <a:r>
                        <a:rPr lang="ru-RU" sz="1100" b="1" kern="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ndale Sans UI"/>
                        </a:rPr>
                        <a:t>Наименование</a:t>
                      </a:r>
                      <a:endParaRPr lang="ru-RU" sz="1200" b="1" kern="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12470" algn="l"/>
                          <a:tab pos="1389380" algn="l"/>
                        </a:tabLst>
                      </a:pPr>
                      <a:r>
                        <a:rPr lang="ru-RU" sz="1100" b="1" kern="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ndale Sans UI"/>
                        </a:rPr>
                        <a:t>На весь паркинг (с НДС), руб. в месяц </a:t>
                      </a:r>
                      <a:endParaRPr lang="ru-RU" sz="1200" b="1" kern="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12470" algn="l"/>
                          <a:tab pos="1389380" algn="l"/>
                        </a:tabLst>
                      </a:pPr>
                      <a:r>
                        <a:rPr lang="ru-RU" sz="1100" b="1" kern="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ndale Sans UI"/>
                        </a:rPr>
                        <a:t>На 1/1508 долю в праве обще долевой собственности (с НДС), руб. в месяц</a:t>
                      </a:r>
                      <a:endParaRPr lang="ru-RU" sz="1200" b="1" kern="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ndale Sans U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525622"/>
                  </a:ext>
                </a:extLst>
              </a:tr>
              <a:tr h="281936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12470" algn="l"/>
                          <a:tab pos="1389380" algn="l"/>
                        </a:tabLst>
                      </a:pPr>
                      <a:r>
                        <a:rPr lang="ru-RU" sz="1100" b="1" kern="50" dirty="0">
                          <a:effectLst/>
                          <a:latin typeface="Times New Roman" panose="02020603050405020304" pitchFamily="18" charset="0"/>
                          <a:ea typeface="Andale Sans UI"/>
                        </a:rPr>
                        <a:t>Техническое обслуживание Паркинга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Andale Sans U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12470" algn="l"/>
                          <a:tab pos="1389380" algn="l"/>
                        </a:tabLst>
                      </a:pPr>
                      <a:r>
                        <a:rPr lang="ru-RU" sz="1100" b="1" kern="50" dirty="0">
                          <a:effectLst/>
                          <a:latin typeface="Times New Roman" panose="02020603050405020304" pitchFamily="18" charset="0"/>
                          <a:ea typeface="Andale Sans UI"/>
                        </a:rPr>
                        <a:t>287 077,96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Andale Sans U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12470" algn="l"/>
                          <a:tab pos="1389380" algn="l"/>
                        </a:tabLst>
                      </a:pPr>
                      <a:r>
                        <a:rPr lang="ru-RU" sz="1100" b="1" kern="50" dirty="0">
                          <a:effectLst/>
                          <a:latin typeface="Times New Roman" panose="02020603050405020304" pitchFamily="18" charset="0"/>
                          <a:ea typeface="Andale Sans UI"/>
                        </a:rPr>
                        <a:t>190,37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Andale Sans U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592021"/>
                  </a:ext>
                </a:extLst>
              </a:tr>
              <a:tr h="281936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12470" algn="l"/>
                          <a:tab pos="1389380" algn="l"/>
                        </a:tabLst>
                      </a:pPr>
                      <a:r>
                        <a:rPr lang="ru-RU" sz="1100" b="1" kern="50" dirty="0">
                          <a:effectLst/>
                          <a:latin typeface="Times New Roman" panose="02020603050405020304" pitchFamily="18" charset="0"/>
                          <a:ea typeface="Andale Sans UI"/>
                        </a:rPr>
                        <a:t>Уборка паркинга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Andale Sans U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12470" algn="l"/>
                          <a:tab pos="1389380" algn="l"/>
                        </a:tabLst>
                      </a:pPr>
                      <a:r>
                        <a:rPr lang="ru-RU" sz="1100" b="1" kern="50" dirty="0">
                          <a:effectLst/>
                          <a:latin typeface="Times New Roman" panose="02020603050405020304" pitchFamily="18" charset="0"/>
                          <a:ea typeface="Andale Sans UI"/>
                        </a:rPr>
                        <a:t>87 765,60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Andale Sans U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12470" algn="l"/>
                          <a:tab pos="1389380" algn="l"/>
                        </a:tabLst>
                      </a:pPr>
                      <a:r>
                        <a:rPr lang="ru-RU" sz="1100" b="1" kern="50" dirty="0">
                          <a:effectLst/>
                          <a:latin typeface="Times New Roman" panose="02020603050405020304" pitchFamily="18" charset="0"/>
                          <a:ea typeface="Andale Sans UI"/>
                        </a:rPr>
                        <a:t>58,20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Andale Sans U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565670"/>
                  </a:ext>
                </a:extLst>
              </a:tr>
              <a:tr h="281936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12470" algn="l"/>
                          <a:tab pos="1389380" algn="l"/>
                        </a:tabLst>
                      </a:pPr>
                      <a:r>
                        <a:rPr lang="ru-RU" sz="1100" b="1" kern="50" dirty="0">
                          <a:effectLst/>
                          <a:latin typeface="Times New Roman" panose="02020603050405020304" pitchFamily="18" charset="0"/>
                          <a:ea typeface="Andale Sans UI"/>
                        </a:rPr>
                        <a:t>ИТОГО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Andale Sans U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12470" algn="l"/>
                          <a:tab pos="1389380" algn="l"/>
                        </a:tabLst>
                      </a:pPr>
                      <a:r>
                        <a:rPr lang="ru-RU" sz="1100" b="1" kern="50" dirty="0">
                          <a:effectLst/>
                          <a:latin typeface="Times New Roman" panose="02020603050405020304" pitchFamily="18" charset="0"/>
                          <a:ea typeface="Andale Sans UI"/>
                        </a:rPr>
                        <a:t>374843,56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Andale Sans U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12470" algn="l"/>
                          <a:tab pos="1389380" algn="l"/>
                        </a:tabLst>
                      </a:pPr>
                      <a:r>
                        <a:rPr lang="ru-RU" sz="1100" b="1" kern="50" dirty="0">
                          <a:effectLst/>
                          <a:latin typeface="Times New Roman" panose="02020603050405020304" pitchFamily="18" charset="0"/>
                          <a:ea typeface="Andale Sans UI"/>
                        </a:rPr>
                        <a:t>248,57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Andale Sans U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335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99718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Часто задаваемые вопросы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000" y="1213200"/>
            <a:ext cx="5165600" cy="48600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dirty="0"/>
              <a:t>Почему УК работает не по «городскому» тарифу?</a:t>
            </a:r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>
              <a:spcBef>
                <a:spcPts val="0"/>
              </a:spcBef>
            </a:pPr>
            <a:r>
              <a:rPr lang="ru-RU" dirty="0"/>
              <a:t>Сдача в аренду фасадов и имущества – зачем это надо?</a:t>
            </a:r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>
              <a:spcBef>
                <a:spcPts val="0"/>
              </a:spcBef>
            </a:pPr>
            <a:r>
              <a:rPr lang="ru-RU" dirty="0"/>
              <a:t>Зачем нужен текущий ремонт, если дом на гарантии?</a:t>
            </a:r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>
              <a:spcBef>
                <a:spcPts val="0"/>
              </a:spcBef>
            </a:pPr>
            <a:r>
              <a:rPr lang="ru-RU" dirty="0"/>
              <a:t>Как отказаться от радио?</a:t>
            </a:r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Picture 2" descr="http://mail.x-motors.ru/gallery/data/media/9/paradno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052" y="1229813"/>
            <a:ext cx="3301797" cy="2478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5" y="3805125"/>
            <a:ext cx="3314699" cy="24242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21041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Дополнительные услуги (актуально для новосёлов)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900" b="1" dirty="0">
                <a:solidFill>
                  <a:prstClr val="black"/>
                </a:solidFill>
              </a:rPr>
              <a:t>Оформление приобретённой Вами недвижимости в собственность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800" dirty="0">
                <a:solidFill>
                  <a:prstClr val="black"/>
                </a:solidFill>
              </a:rPr>
              <a:t>Стоимость услуги 15 000 рублей. Плюс оплата Вами государственной пошлины и нотариальной доверенности на специалиста по оказанию этой услуги.</a:t>
            </a:r>
            <a:endParaRPr lang="ru-RU" b="1" dirty="0">
              <a:solidFill>
                <a:prstClr val="black"/>
              </a:solidFill>
            </a:endParaRPr>
          </a:p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900" b="1" dirty="0">
                <a:solidFill>
                  <a:prstClr val="black"/>
                </a:solidFill>
              </a:rPr>
              <a:t>Комплексный ремонт Вашего помещения под ключ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900" dirty="0">
                <a:solidFill>
                  <a:prstClr val="black"/>
                </a:solidFill>
              </a:rPr>
              <a:t>По вашему желанию может производиться: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Times"/>
              <a:buChar char="•"/>
              <a:defRPr/>
            </a:pPr>
            <a:r>
              <a:rPr lang="ru-RU" sz="1400" dirty="0">
                <a:solidFill>
                  <a:prstClr val="black"/>
                </a:solidFill>
              </a:rPr>
              <a:t>перепланировка помещения с соблюдением необходимых нормативов;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Times"/>
              <a:buChar char="•"/>
              <a:defRPr/>
            </a:pPr>
            <a:r>
              <a:rPr lang="ru-RU" sz="1400" dirty="0">
                <a:solidFill>
                  <a:prstClr val="black"/>
                </a:solidFill>
              </a:rPr>
              <a:t>любые виды ремонтных работ по отдельности. Например, ремонт сан. узла, потолков, оклейка обоев, укладка плитки, установка дверей и т.п.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Times"/>
              <a:buChar char="•"/>
              <a:defRPr/>
            </a:pPr>
            <a:r>
              <a:rPr lang="ru-RU" sz="1400" dirty="0">
                <a:solidFill>
                  <a:prstClr val="black"/>
                </a:solidFill>
              </a:rPr>
              <a:t>материалы для отделки Вашего помещения, а также их доставку, Вы можете выбрать самостоятельно или обратиться за помощью к сотруднику нашей компании.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Times"/>
              <a:buChar char="•"/>
              <a:defRPr/>
            </a:pPr>
            <a:endParaRPr lang="ru-RU" sz="1400" dirty="0">
              <a:solidFill>
                <a:prstClr val="black"/>
              </a:solidFill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900" dirty="0">
                <a:solidFill>
                  <a:prstClr val="black"/>
                </a:solidFill>
              </a:rPr>
              <a:t>На все виды ремонтных работ компания ЮИТ Сервис даёт гарантию сроком на 1 год.</a:t>
            </a:r>
          </a:p>
          <a:p>
            <a:pPr lvl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900" b="1" dirty="0">
                <a:solidFill>
                  <a:prstClr val="black"/>
                </a:solidFill>
              </a:rPr>
              <a:t>Услуги по разработке дизайн-проекта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b="1" i="1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967020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2377574"/>
          </a:xfrm>
        </p:spPr>
        <p:txBody>
          <a:bodyPr/>
          <a:lstStyle/>
          <a:p>
            <a:r>
              <a:rPr lang="ru-RU" dirty="0"/>
              <a:t>Гарантийные обязательства застройщика</a:t>
            </a:r>
            <a:br>
              <a:rPr lang="ru-RU" dirty="0"/>
            </a:br>
            <a:br>
              <a:rPr lang="ru-RU" sz="1800" dirty="0"/>
            </a:br>
            <a:r>
              <a:rPr lang="ru-RU" sz="1800" dirty="0"/>
              <a:t>Петруша Сергей Михайлович, </a:t>
            </a:r>
            <a:br>
              <a:rPr lang="ru-RU" sz="1800" dirty="0"/>
            </a:br>
            <a:r>
              <a:rPr lang="ru-RU" sz="1800" dirty="0"/>
              <a:t>Начальник отдела гарантийных работ</a:t>
            </a:r>
            <a:endParaRPr lang="en-GB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4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867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400" dirty="0"/>
              <a:t>Гарантийные обязательства застройщика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Font typeface="Times"/>
              <a:buNone/>
              <a:defRPr/>
            </a:pPr>
            <a:r>
              <a:rPr lang="ru-RU" sz="2200" b="1" dirty="0"/>
              <a:t>По договорам долевого участия: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Times"/>
              <a:buChar char="•"/>
              <a:defRPr/>
            </a:pPr>
            <a:r>
              <a:rPr lang="ru-RU" sz="2200" dirty="0"/>
              <a:t>Гарантийный срок для объекта долевого строительства, за исключением технологического и инженерного оборудования, устанавливается договором и </a:t>
            </a:r>
            <a:r>
              <a:rPr lang="ru-RU" sz="2200" b="1" dirty="0"/>
              <a:t>не может составлять менее чем пять лет.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Times"/>
              <a:buChar char="•"/>
              <a:defRPr/>
            </a:pPr>
            <a:r>
              <a:rPr lang="ru-RU" sz="2200" dirty="0"/>
              <a:t>В соответствии с договорами участия в долевом строительстве, гарантийный срок </a:t>
            </a:r>
            <a:r>
              <a:rPr lang="ru-RU" sz="2200" b="1" dirty="0"/>
              <a:t>исчисляется с даты выдачи разрешения на ввод объекта в эксплуатацию </a:t>
            </a:r>
            <a:r>
              <a:rPr lang="ru-RU" sz="2200" dirty="0"/>
              <a:t>и истекает по прошествии пяти лет от указанной даты.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Times"/>
              <a:buChar char="•"/>
              <a:defRPr/>
            </a:pPr>
            <a:r>
              <a:rPr lang="ru-RU" sz="2200" dirty="0"/>
              <a:t>Гарантийный срок на </a:t>
            </a:r>
            <a:r>
              <a:rPr lang="ru-RU" sz="2200" b="1" dirty="0"/>
              <a:t>технологическое и инженерное оборудование </a:t>
            </a:r>
            <a:r>
              <a:rPr lang="ru-RU" sz="2200" dirty="0"/>
              <a:t>устанавливается договором и </a:t>
            </a:r>
            <a:r>
              <a:rPr lang="ru-RU" sz="2200" b="1" dirty="0"/>
              <a:t>не может составлять менее чем три года</a:t>
            </a:r>
            <a:r>
              <a:rPr lang="ru-RU" sz="2200" dirty="0"/>
              <a:t>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Times"/>
              <a:buChar char="•"/>
              <a:defRPr/>
            </a:pPr>
            <a:r>
              <a:rPr lang="ru-RU" sz="2200" dirty="0"/>
              <a:t>Течение гарантийного срока на технологическое и инженерное оборудование, входящее в состав квартиры, начинается </a:t>
            </a:r>
            <a:r>
              <a:rPr lang="ru-RU" sz="2200" b="1" dirty="0"/>
              <a:t>со дня подписания первого акта приема-передачи </a:t>
            </a:r>
            <a:r>
              <a:rPr lang="ru-RU" sz="2200" dirty="0"/>
              <a:t>помещения и истекает по прошествии трех лет от указанной даты.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22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Times"/>
              <a:buNone/>
              <a:defRPr/>
            </a:pPr>
            <a:r>
              <a:rPr lang="ru-RU" sz="2200" b="1" dirty="0"/>
              <a:t>По договорам купли-продажи:</a:t>
            </a:r>
            <a:r>
              <a:rPr lang="ru-RU" sz="2200" dirty="0"/>
              <a:t>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Times"/>
              <a:buChar char="•"/>
              <a:defRPr/>
            </a:pPr>
            <a:r>
              <a:rPr lang="ru-RU" sz="2200" dirty="0"/>
              <a:t>Требования, связанные с недостатками товара, могут быть предъявлены покупателем при условии, что недостатки были обнаружены </a:t>
            </a:r>
            <a:r>
              <a:rPr lang="ru-RU" sz="2200" b="1" dirty="0"/>
              <a:t>в пределах двух лет со дня передачи товара покупателю</a:t>
            </a:r>
            <a:r>
              <a:rPr lang="ru-RU" sz="2200" dirty="0"/>
              <a:t>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Times"/>
              <a:buChar char="•"/>
              <a:defRPr/>
            </a:pPr>
            <a:endParaRPr lang="ru-RU" sz="22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Times"/>
              <a:buNone/>
              <a:defRPr/>
            </a:pPr>
            <a:r>
              <a:rPr lang="ru-RU" sz="2200" dirty="0"/>
              <a:t>Гарантийный срок материалов, оборудования и комплектующих предметов квартиры, на которые гарантийный срок установлен их изготовителем, соответствует гарантийному сроку, установленному изготовителем. 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65596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400" dirty="0"/>
              <a:t>Наиболее частые не гарантийные случаи, возникающие в процессе эксплуатации квартиры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Times"/>
              <a:buChar char="•"/>
              <a:defRPr/>
            </a:pPr>
            <a:r>
              <a:rPr lang="ru-RU" altLang="ru-RU" sz="4600" b="1" dirty="0"/>
              <a:t>Регулировка открывания/закрывания оконных створок, балконных дверей, створок балконного остекления, межкомнатных и входных дверей, смазка оконных и дверных механизмов, движущихся частей фурнитуры</a:t>
            </a:r>
            <a:endParaRPr lang="ru-RU" altLang="ru-RU" sz="4600" dirty="0"/>
          </a:p>
          <a:p>
            <a:pPr marL="365125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Times"/>
              <a:buNone/>
              <a:defRPr/>
            </a:pPr>
            <a:r>
              <a:rPr lang="ru-RU" sz="4600" dirty="0"/>
              <a:t>В течение гарантийного срока эксплуатации квартиры, в рамках гарантийного обслуживания, по заявлению собственника, 1 (Один) раз может быть выполнена регулировка хода окон, балконных дверей и балконного остекления. Все остальные регулировки открывания/закрывания оконных створок, балконных дверей, створок балконного остекления, смазка оконных и дверных механизмов, движущихся частей фурнитуры выполняется на платной основе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Times"/>
              <a:buChar char="•"/>
              <a:defRPr/>
            </a:pPr>
            <a:r>
              <a:rPr lang="ru-RU" sz="4600" b="1" dirty="0"/>
              <a:t>Протечки балконного остекления. Система балконного остекления базируется на использовании «холодных» алюминиевых профилей и одинарных стекол. Конструкция остекления не является полностью герметичной</a:t>
            </a:r>
          </a:p>
          <a:p>
            <a:pPr marL="365125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ru-RU" sz="4600" dirty="0"/>
              <a:t>Тепловой контур после остекления остается в пределах теплоизоляционных стен здания, окон и балконных дверей. Соответственно, через зазоры между стеклами и конструктивными элементами остекления на балкон может попадать вода и снег, что в свою очередь не является дефектом остекления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Times"/>
              <a:buChar char="•"/>
              <a:defRPr/>
            </a:pPr>
            <a:r>
              <a:rPr lang="ru-RU" sz="4600" b="1" dirty="0"/>
              <a:t>Усадочные трещины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Встреча с новосёлами ЖК </a:t>
            </a:r>
            <a:r>
              <a:rPr lang="ru-RU" kern="0" dirty="0">
                <a:solidFill>
                  <a:sysClr val="windowText" lastClr="000000"/>
                </a:solidFill>
              </a:rPr>
              <a:t>«Смольный Проспект»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| 16.02.2018 г.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0447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dirty="0">
                <a:solidFill>
                  <a:srgbClr val="00B0F0"/>
                </a:solidFill>
              </a:rPr>
              <a:t>Недостатки по которым застройщик не несет обязательств по гарантийному обслуживанию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981450"/>
            <a:ext cx="3066494" cy="2254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406" y="1648492"/>
            <a:ext cx="3050129" cy="21900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121" y="1627229"/>
            <a:ext cx="3093635" cy="21446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вал 10"/>
          <p:cNvSpPr>
            <a:spLocks noChangeArrowheads="1"/>
          </p:cNvSpPr>
          <p:nvPr/>
        </p:nvSpPr>
        <p:spPr bwMode="auto">
          <a:xfrm>
            <a:off x="6069506" y="1666875"/>
            <a:ext cx="1455244" cy="151447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" name="Овал 11"/>
          <p:cNvSpPr>
            <a:spLocks noChangeArrowheads="1"/>
          </p:cNvSpPr>
          <p:nvPr/>
        </p:nvSpPr>
        <p:spPr bwMode="auto">
          <a:xfrm>
            <a:off x="2390422" y="4568530"/>
            <a:ext cx="1181100" cy="8763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6" name="Овал 12"/>
          <p:cNvSpPr>
            <a:spLocks noChangeArrowheads="1"/>
          </p:cNvSpPr>
          <p:nvPr/>
        </p:nvSpPr>
        <p:spPr bwMode="auto">
          <a:xfrm>
            <a:off x="2331638" y="2311652"/>
            <a:ext cx="793750" cy="8763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609974" y="3753035"/>
            <a:ext cx="21541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Усадочные трещины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96510" y="1089544"/>
            <a:ext cx="85838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Недостатки, не являющиеся скрытыми и не отраженные при приемке квартиры в акте приемки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314" y="4019550"/>
            <a:ext cx="3128061" cy="2265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1322" y="4047632"/>
            <a:ext cx="1042506" cy="221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864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097849" y="6379199"/>
            <a:ext cx="4463843" cy="314325"/>
          </a:xfrm>
        </p:spPr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49" y="1161905"/>
            <a:ext cx="3338668" cy="22407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239" y="1150237"/>
            <a:ext cx="3277594" cy="2102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Овал 7"/>
          <p:cNvSpPr>
            <a:spLocks noChangeArrowheads="1"/>
          </p:cNvSpPr>
          <p:nvPr/>
        </p:nvSpPr>
        <p:spPr bwMode="auto">
          <a:xfrm>
            <a:off x="1836837" y="1534829"/>
            <a:ext cx="2173188" cy="112264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4823" name="Овал 8"/>
          <p:cNvSpPr>
            <a:spLocks noChangeArrowheads="1"/>
          </p:cNvSpPr>
          <p:nvPr/>
        </p:nvSpPr>
        <p:spPr bwMode="auto">
          <a:xfrm>
            <a:off x="5276850" y="1247775"/>
            <a:ext cx="1212442" cy="1701909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348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238" y="3613215"/>
            <a:ext cx="3277595" cy="21991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3849" y="5853962"/>
            <a:ext cx="3607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Затопление квартиры фекальными массами после слива в унитаз строительных смесей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6233" y="5884330"/>
            <a:ext cx="3688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Нарушение правил эксплуатации лоджии: ковер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на полу способствует появлению плесени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3849" y="3330141"/>
            <a:ext cx="3648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Фановая труба забита строительным раствором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18955" y="3220258"/>
            <a:ext cx="3146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Вывод конденсата от кондиционера  </a:t>
            </a: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270000" y="370703"/>
            <a:ext cx="8640000" cy="637448"/>
          </a:xfrm>
        </p:spPr>
        <p:txBody>
          <a:bodyPr>
            <a:normAutofit fontScale="90000"/>
          </a:bodyPr>
          <a:lstStyle/>
          <a:p>
            <a:r>
              <a:rPr lang="ru-RU" altLang="ru-RU" sz="2800" dirty="0"/>
              <a:t>Собственником квартиры нарушены правила эксплуатации квартиры</a:t>
            </a:r>
            <a:r>
              <a:rPr lang="en-US" altLang="ru-RU" sz="2800" dirty="0"/>
              <a:t> </a:t>
            </a:r>
            <a:br>
              <a:rPr lang="ru-RU" altLang="ru-RU" sz="2800" dirty="0"/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3641684"/>
            <a:ext cx="2451786" cy="2232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26533400"/>
      </p:ext>
    </p:extLst>
  </p:cSld>
  <p:clrMapOvr>
    <a:masterClrMapping/>
  </p:clrMapOvr>
  <p:transition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181233" y="1219200"/>
            <a:ext cx="4703806" cy="503175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/>
              <a:t>13 декабря 2017 года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/>
              <a:t>получено разрешение на ввод </a:t>
            </a:r>
            <a:br>
              <a:rPr lang="en-US" sz="2000" dirty="0"/>
            </a:br>
            <a:r>
              <a:rPr lang="ru-RU" sz="2000" dirty="0"/>
              <a:t>в эксплуатацию многоквартирного дома </a:t>
            </a:r>
            <a:r>
              <a:rPr lang="ru-RU" sz="2000" b="1" i="1" dirty="0"/>
              <a:t>ЖК «Смольный Проспект»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000" b="1" dirty="0"/>
              <a:t>Российская Федерация, г. Санкт-Петербург, муниципальный округ Смольнинское, Смольный проспект, дом 17, строение 1: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000" b="1" dirty="0"/>
              <a:t>Секций</a:t>
            </a:r>
            <a:r>
              <a:rPr lang="ru-RU" sz="2000" dirty="0"/>
              <a:t> –19, </a:t>
            </a:r>
            <a:r>
              <a:rPr lang="ru-RU" sz="2000" b="1" dirty="0"/>
              <a:t>этажей</a:t>
            </a:r>
            <a:r>
              <a:rPr lang="ru-RU" sz="2000" dirty="0"/>
              <a:t> – 9-10, </a:t>
            </a:r>
            <a:r>
              <a:rPr lang="ru-RU" sz="2000" b="1" dirty="0"/>
              <a:t>квартир</a:t>
            </a:r>
            <a:r>
              <a:rPr lang="ru-RU" sz="2000" dirty="0"/>
              <a:t> – 395, </a:t>
            </a:r>
            <a:r>
              <a:rPr lang="ru-RU" sz="2000" b="1" dirty="0"/>
              <a:t>машиномест</a:t>
            </a:r>
            <a:r>
              <a:rPr lang="ru-RU" sz="2000" dirty="0"/>
              <a:t> – 728, </a:t>
            </a:r>
            <a:r>
              <a:rPr lang="ru-RU" sz="2000" b="1" dirty="0"/>
              <a:t>мотомест</a:t>
            </a:r>
            <a:r>
              <a:rPr lang="ru-RU" sz="2000" dirty="0"/>
              <a:t> – 44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000" b="1" dirty="0"/>
              <a:t>Площадь дома </a:t>
            </a:r>
            <a:r>
              <a:rPr lang="ru-RU" sz="2000" dirty="0"/>
              <a:t>– 81 750,60 кв.м</a:t>
            </a:r>
            <a:r>
              <a:rPr lang="ru-RU" sz="2000" b="1" dirty="0"/>
              <a:t>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000" b="1" dirty="0"/>
              <a:t>Площадь земельного участка   –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000" dirty="0"/>
              <a:t>26 085 кв.м.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Общие сведения о ЖК «Смольный Проспект»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endParaRPr lang="en-US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4</a:t>
            </a:fld>
            <a:endParaRPr lang="en-US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769766-120D-4442-98EE-B610BAE15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039" y="1219200"/>
            <a:ext cx="3771900" cy="381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4E77DF-DB88-4457-9427-C273ED6DA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39" y="5029200"/>
            <a:ext cx="3769183" cy="122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309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097849" y="6379200"/>
            <a:ext cx="4463843" cy="251376"/>
          </a:xfrm>
        </p:spPr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49" y="3491909"/>
            <a:ext cx="2997076" cy="2118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261" y="3463038"/>
            <a:ext cx="3164114" cy="2164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Прямоугольник 1"/>
          <p:cNvSpPr>
            <a:spLocks noChangeArrowheads="1"/>
          </p:cNvSpPr>
          <p:nvPr/>
        </p:nvSpPr>
        <p:spPr bwMode="auto">
          <a:xfrm>
            <a:off x="333375" y="5711345"/>
            <a:ext cx="4572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Times" pitchFamily="18" charset="0"/>
              <a:buNone/>
              <a:tabLst/>
              <a:defRPr/>
            </a:pPr>
            <a:r>
              <a:rPr kumimoji="0" lang="ru-RU" altLang="ru-RU" sz="11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rPr>
              <a:t>Собственник самостоятельно снял радиатор при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Times" pitchFamily="18" charset="0"/>
              <a:buNone/>
              <a:tabLst/>
              <a:defRPr/>
            </a:pPr>
            <a:r>
              <a:rPr kumimoji="0" lang="ru-RU" altLang="ru-RU" sz="11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rPr>
              <a:t>окрашивании стен, это привело к протечке</a:t>
            </a:r>
            <a:endParaRPr kumimoji="0" lang="ru-RU" altLang="ru-RU" sz="1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6872" name="Прямоугольник 2"/>
          <p:cNvSpPr>
            <a:spLocks noChangeArrowheads="1"/>
          </p:cNvSpPr>
          <p:nvPr/>
        </p:nvSpPr>
        <p:spPr bwMode="auto">
          <a:xfrm>
            <a:off x="4435514" y="5734537"/>
            <a:ext cx="43561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rPr>
              <a:t>Отверстие от кондиционера не заштукатурено, возникла протечка у соседей </a:t>
            </a:r>
            <a:endParaRPr kumimoji="0" lang="ru-RU" altLang="ru-RU" sz="1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3687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559" y="1177809"/>
            <a:ext cx="2768133" cy="2077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97947" y="3177227"/>
            <a:ext cx="5271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Износ уплотнительных резинок из-за отсутствия должного ухода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70000" y="226800"/>
            <a:ext cx="8640000" cy="792000"/>
          </a:xfrm>
        </p:spPr>
        <p:txBody>
          <a:bodyPr>
            <a:normAutofit fontScale="90000"/>
          </a:bodyPr>
          <a:lstStyle/>
          <a:p>
            <a:r>
              <a:rPr lang="ru-RU" altLang="ru-RU" sz="2800" dirty="0"/>
              <a:t>Собственником квартиры нарушены правила эксплуатации квартиры</a:t>
            </a:r>
            <a:r>
              <a:rPr lang="en-US" altLang="ru-RU" sz="2800" dirty="0"/>
              <a:t> </a:t>
            </a:r>
            <a:br>
              <a:rPr lang="ru-RU" altLang="ru-RU" sz="2800" dirty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87171394"/>
      </p:ext>
    </p:extLst>
  </p:cSld>
  <p:clrMapOvr>
    <a:masterClrMapping/>
  </p:clrMapOvr>
  <p:transition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097849" y="6379200"/>
            <a:ext cx="4463843" cy="251376"/>
          </a:xfrm>
        </p:spPr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4820" name="Picture 7" descr="C:\DISK D\Презентации\Презентация для новоселов\0239 Снос фасадной стены и изменение фасадного остекления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38" y="1703402"/>
            <a:ext cx="4208462" cy="29257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134938" y="4883804"/>
            <a:ext cx="4208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rPr>
              <a:t>Снос фасадной стены и изменение фасадного остекления</a:t>
            </a:r>
          </a:p>
        </p:txBody>
      </p:sp>
      <p:pic>
        <p:nvPicPr>
          <p:cNvPr id="34822" name="Picture 9" descr="C:\DISK D\Презентации\Презентация для новоселов\Изменение фасадного остекления и подшивка потолка ГК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378" y="1738184"/>
            <a:ext cx="4127930" cy="28699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Box 11"/>
          <p:cNvSpPr txBox="1">
            <a:spLocks noChangeArrowheads="1"/>
          </p:cNvSpPr>
          <p:nvPr/>
        </p:nvSpPr>
        <p:spPr bwMode="auto">
          <a:xfrm>
            <a:off x="4695825" y="4883804"/>
            <a:ext cx="4210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rPr>
              <a:t>Изменение фасадного остекления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70000" y="226800"/>
            <a:ext cx="8640000" cy="792000"/>
          </a:xfrm>
        </p:spPr>
        <p:txBody>
          <a:bodyPr>
            <a:normAutofit fontScale="90000"/>
          </a:bodyPr>
          <a:lstStyle/>
          <a:p>
            <a:r>
              <a:rPr lang="ru-RU" altLang="ru-RU" sz="2800" dirty="0"/>
              <a:t>Собственником квартиры нарушены правила эксплуатации квартиры</a:t>
            </a:r>
            <a:r>
              <a:rPr lang="en-US" altLang="ru-RU" sz="2800" dirty="0"/>
              <a:t> </a:t>
            </a:r>
            <a:br>
              <a:rPr lang="ru-RU" altLang="ru-RU" sz="2800" dirty="0"/>
            </a:b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05953925"/>
      </p:ext>
    </p:extLst>
  </p:cSld>
  <p:clrMapOvr>
    <a:masterClrMapping/>
  </p:clrMapOvr>
  <p:transition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097850" y="6378576"/>
            <a:ext cx="4585196" cy="252000"/>
          </a:xfrm>
        </p:spPr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89506" y="4591416"/>
            <a:ext cx="3143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rPr>
              <a:t>Самовольно снят замок на двери в МОП</a:t>
            </a:r>
          </a:p>
        </p:txBody>
      </p:sp>
      <p:sp>
        <p:nvSpPr>
          <p:cNvPr id="37894" name="TextBox 11"/>
          <p:cNvSpPr txBox="1">
            <a:spLocks noChangeArrowheads="1"/>
          </p:cNvSpPr>
          <p:nvPr/>
        </p:nvSpPr>
        <p:spPr bwMode="auto">
          <a:xfrm>
            <a:off x="5962700" y="4584508"/>
            <a:ext cx="31021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rPr>
              <a:t>Проложен кабель через оконный притвор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70000" y="226800"/>
            <a:ext cx="8640000" cy="792000"/>
          </a:xfrm>
        </p:spPr>
        <p:txBody>
          <a:bodyPr>
            <a:normAutofit fontScale="90000"/>
          </a:bodyPr>
          <a:lstStyle/>
          <a:p>
            <a:r>
              <a:rPr lang="ru-RU" altLang="ru-RU" sz="2800" dirty="0"/>
              <a:t>Собственником квартиры нарушены правила эксплуатации квартиры</a:t>
            </a:r>
            <a:r>
              <a:rPr lang="en-US" altLang="ru-RU" sz="2800" dirty="0"/>
              <a:t> </a:t>
            </a:r>
            <a:br>
              <a:rPr lang="ru-RU" altLang="ru-RU" sz="2800" dirty="0"/>
            </a:b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67697"/>
            <a:ext cx="3029298" cy="2914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25" y="1389517"/>
            <a:ext cx="3093848" cy="3016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5" y="1367697"/>
            <a:ext cx="2419350" cy="4480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3018450" y="5861245"/>
            <a:ext cx="31431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rPr>
              <a:t>Обледенение лоджии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7810753"/>
      </p:ext>
    </p:extLst>
  </p:cSld>
  <p:clrMapOvr>
    <a:masterClrMapping/>
  </p:clrMapOvr>
  <p:transition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http://cs624828.vk.me/v624828973/2565e/_Fnh4_fzFg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644" y="1236440"/>
            <a:ext cx="3219501" cy="23544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 descr="C:\DISK D\Обслуживание ЖД\Охрана труда\0159\0159_30_07_14\IMG_25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692" y="3684312"/>
            <a:ext cx="3248079" cy="2436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Размещение кондиционеров на фасаде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1849" y="1260389"/>
            <a:ext cx="5289843" cy="2010033"/>
          </a:xfrm>
        </p:spPr>
        <p:txBody>
          <a:bodyPr/>
          <a:lstStyle/>
          <a:p>
            <a:pPr algn="just"/>
            <a:r>
              <a:rPr lang="ru-RU" sz="1600" u="sng" dirty="0"/>
              <a:t>Обязательно согласование проекта установки кондиционера в КГА </a:t>
            </a:r>
            <a:r>
              <a:rPr lang="ru-RU" sz="1600" dirty="0"/>
              <a:t>(предоставляется АПЗ</a:t>
            </a:r>
            <a:r>
              <a:rPr lang="en-US" sz="1600" dirty="0"/>
              <a:t> </a:t>
            </a:r>
            <a:r>
              <a:rPr lang="ru-RU" sz="1600" dirty="0"/>
              <a:t>и документ, подтверждающий право собственности на недвижимое имущество)</a:t>
            </a:r>
          </a:p>
          <a:p>
            <a:pPr algn="just"/>
            <a:r>
              <a:rPr lang="ru-RU" sz="1600" dirty="0"/>
              <a:t>Установку кондиционера внутри лоджии можно не согласовывать в КГА, однако отвод конденсата наружу недопустим</a:t>
            </a:r>
          </a:p>
          <a:p>
            <a:pPr algn="just"/>
            <a:endParaRPr lang="ru-RU" sz="1600" dirty="0"/>
          </a:p>
          <a:p>
            <a:pPr marL="0" indent="0" algn="just">
              <a:buNone/>
            </a:pPr>
            <a:endParaRPr lang="ru-RU" dirty="0"/>
          </a:p>
          <a:p>
            <a:pPr algn="just"/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1003301" y="6379200"/>
            <a:ext cx="4558392" cy="478800"/>
          </a:xfrm>
        </p:spPr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5782328" y="1361532"/>
            <a:ext cx="2862811" cy="2085068"/>
          </a:xfrm>
          <a:prstGeom prst="line">
            <a:avLst/>
          </a:prstGeom>
          <a:gradFill rotWithShape="0">
            <a:gsLst>
              <a:gs pos="0">
                <a:srgbClr val="00558F">
                  <a:alpha val="78000"/>
                </a:srgbClr>
              </a:gs>
              <a:gs pos="100000">
                <a:srgbClr val="009AD5">
                  <a:alpha val="78000"/>
                </a:srgbClr>
              </a:gs>
            </a:gsLst>
            <a:lin ang="5400000" scaled="1"/>
          </a:gra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8" name="Прямая соединительная линия 7"/>
          <p:cNvCxnSpPr>
            <a:cxnSpLocks/>
          </p:cNvCxnSpPr>
          <p:nvPr/>
        </p:nvCxnSpPr>
        <p:spPr bwMode="auto">
          <a:xfrm flipV="1">
            <a:off x="5780020" y="1400175"/>
            <a:ext cx="2840105" cy="2010451"/>
          </a:xfrm>
          <a:prstGeom prst="line">
            <a:avLst/>
          </a:prstGeom>
          <a:gradFill rotWithShape="0">
            <a:gsLst>
              <a:gs pos="0">
                <a:srgbClr val="00558F">
                  <a:alpha val="78000"/>
                </a:srgbClr>
              </a:gs>
              <a:gs pos="100000">
                <a:srgbClr val="009AD5">
                  <a:alpha val="78000"/>
                </a:srgbClr>
              </a:gs>
            </a:gsLst>
            <a:lin ang="5400000" scaled="1"/>
          </a:gra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2" name="Овал 8"/>
          <p:cNvSpPr>
            <a:spLocks noChangeArrowheads="1"/>
          </p:cNvSpPr>
          <p:nvPr/>
        </p:nvSpPr>
        <p:spPr bwMode="auto">
          <a:xfrm>
            <a:off x="7084318" y="4150869"/>
            <a:ext cx="1481459" cy="140863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3074" name="Рисунок 6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6" y="3106193"/>
            <a:ext cx="3474576" cy="30994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>
            <a:cxnSpLocks/>
          </p:cNvCxnSpPr>
          <p:nvPr/>
        </p:nvCxnSpPr>
        <p:spPr bwMode="auto">
          <a:xfrm>
            <a:off x="1476375" y="3419475"/>
            <a:ext cx="2847975" cy="2476500"/>
          </a:xfrm>
          <a:prstGeom prst="line">
            <a:avLst/>
          </a:prstGeom>
          <a:gradFill rotWithShape="0">
            <a:gsLst>
              <a:gs pos="0">
                <a:srgbClr val="00558F">
                  <a:alpha val="78000"/>
                </a:srgbClr>
              </a:gs>
              <a:gs pos="100000">
                <a:srgbClr val="009AD5">
                  <a:alpha val="78000"/>
                </a:srgbClr>
              </a:gs>
            </a:gsLst>
            <a:lin ang="5400000" scaled="1"/>
          </a:gra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4" name="Прямая соединительная линия 13"/>
          <p:cNvCxnSpPr>
            <a:cxnSpLocks/>
          </p:cNvCxnSpPr>
          <p:nvPr/>
        </p:nvCxnSpPr>
        <p:spPr bwMode="auto">
          <a:xfrm flipV="1">
            <a:off x="1600200" y="3495675"/>
            <a:ext cx="2667000" cy="2428875"/>
          </a:xfrm>
          <a:prstGeom prst="line">
            <a:avLst/>
          </a:prstGeom>
          <a:gradFill rotWithShape="0">
            <a:gsLst>
              <a:gs pos="0">
                <a:srgbClr val="00558F">
                  <a:alpha val="78000"/>
                </a:srgbClr>
              </a:gs>
              <a:gs pos="100000">
                <a:srgbClr val="009AD5">
                  <a:alpha val="78000"/>
                </a:srgbClr>
              </a:gs>
            </a:gsLst>
            <a:lin ang="5400000" scaled="1"/>
          </a:gra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561673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Руководство по использованию приточного клапана</a:t>
            </a:r>
            <a:br>
              <a:rPr lang="ru-RU" dirty="0"/>
            </a:b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Встреча с новосёлами ЖК «Смольный Проспект» | 16.02.2018 г.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304F59-5FA5-4952-BD48-FEDD33051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000" y="1105319"/>
            <a:ext cx="8640000" cy="552525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/>
              <a:t>Клапан приточного воздуха </a:t>
            </a:r>
            <a:r>
              <a:rPr lang="en-US" dirty="0"/>
              <a:t>Aereco</a:t>
            </a:r>
            <a:r>
              <a:rPr lang="ru-RU" dirty="0"/>
              <a:t> EMM</a:t>
            </a:r>
            <a:endParaRPr lang="en-US" dirty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ru-RU" sz="1500" dirty="0">
                <a:latin typeface="Arial (Основной текст)"/>
              </a:rPr>
              <a:t>Приточное устройство EMM является вентиляционным устройством, позволяющим подавать в помещение</a:t>
            </a:r>
            <a:r>
              <a:rPr lang="en-US" sz="1500" dirty="0">
                <a:latin typeface="Arial (Основной текст)"/>
              </a:rPr>
              <a:t> </a:t>
            </a:r>
            <a:r>
              <a:rPr lang="ru-RU" sz="1500" dirty="0">
                <a:latin typeface="Arial (Основной текст)"/>
              </a:rPr>
              <a:t>нормативное количество воздуха.</a:t>
            </a:r>
            <a:endParaRPr lang="en-US" sz="1500" dirty="0">
              <a:latin typeface="Arial (Основной текст)"/>
            </a:endParaRPr>
          </a:p>
          <a:p>
            <a:pPr marL="0" indent="0" algn="just">
              <a:buNone/>
            </a:pPr>
            <a:r>
              <a:rPr lang="ru-RU" sz="1500" dirty="0">
                <a:latin typeface="Arial (Основной текст)"/>
              </a:rPr>
              <a:t>Принцип действия приточного клапана основан на изменении проходного сечения в зависимости от уровня относительной влажности воздуха в помещении.</a:t>
            </a:r>
          </a:p>
          <a:p>
            <a:pPr marL="0" indent="0" algn="just">
              <a:buNone/>
            </a:pPr>
            <a:r>
              <a:rPr lang="ru-RU" sz="1500" dirty="0">
                <a:latin typeface="Arial (Основной текст)"/>
              </a:rPr>
              <a:t>Приточный клапан EMM является пассивным устройством для организации притока воздуха.</a:t>
            </a:r>
          </a:p>
          <a:p>
            <a:pPr marL="0" indent="0" algn="just">
              <a:buNone/>
            </a:pPr>
            <a:r>
              <a:rPr lang="ru-RU" sz="1500" dirty="0">
                <a:latin typeface="Arial (Основной текст)"/>
              </a:rPr>
              <a:t>Движение воздуха через клапан осуществляется при условии функционирования естественной или механической вытяжки.</a:t>
            </a:r>
          </a:p>
          <a:p>
            <a:pPr marL="0" indent="0" algn="just">
              <a:buNone/>
            </a:pPr>
            <a:r>
              <a:rPr lang="ru-RU" sz="1500" dirty="0">
                <a:latin typeface="Arial (Основной текст)"/>
              </a:rPr>
              <a:t>Два режима работы: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500" b="1" dirty="0">
                <a:latin typeface="Arial (Основной текст)"/>
              </a:rPr>
              <a:t>Режим «автоматический»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500" dirty="0">
                <a:latin typeface="Arial (Основной текст)"/>
              </a:rPr>
              <a:t>Включается с помощью рычажка черного цвета – </a:t>
            </a:r>
            <a:r>
              <a:rPr lang="ru-RU" sz="1500" i="1" dirty="0">
                <a:latin typeface="Arial (Основной текст)"/>
              </a:rPr>
              <a:t>положение вниз.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500" dirty="0">
                <a:latin typeface="Arial (Основной текст)"/>
              </a:rPr>
              <a:t>Этот режим подразумевает автоматическое регулирование подачи наружного воздуха в зависимости от уровня влажности внутреннего воздуха внутри помещения.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500" b="1" dirty="0">
                <a:latin typeface="Arial (Основной текст)"/>
              </a:rPr>
              <a:t>Режим «минимального проветривания»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500" dirty="0">
                <a:latin typeface="Arial (Основной текст)"/>
              </a:rPr>
              <a:t>Включается с помощью рычажка черного цвета – </a:t>
            </a:r>
            <a:r>
              <a:rPr lang="ru-RU" sz="1500" i="1" dirty="0">
                <a:latin typeface="Arial (Основной текст)"/>
              </a:rPr>
              <a:t>положение вверх.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500" dirty="0">
                <a:latin typeface="Arial (Основной текст)"/>
              </a:rPr>
              <a:t>Этот режим работы приточного клапана предназначен для снижения притока воздуха в случае сильных морозов и ветра.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00A98B-FB96-437C-A09C-73855A301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334" y="1437272"/>
            <a:ext cx="6511332" cy="94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453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Руководство по использованию приточного клапана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022273" y="6379200"/>
            <a:ext cx="3384000" cy="252000"/>
          </a:xfrm>
        </p:spPr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7" name="Рисунок 70" descr="http://www.biobe.fi/tuotteet/duo_tiedostot/duo-72pop.jpg">
            <a:extLst>
              <a:ext uri="{FF2B5EF4-FFF2-40B4-BE49-F238E27FC236}">
                <a16:creationId xmlns:a16="http://schemas.microsoft.com/office/drawing/2014/main" id="{D7382435-FDE7-4116-8335-56E11E641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635" y="1962604"/>
            <a:ext cx="3756025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16654C7-71DB-4CE9-89A9-53A8B9FC1D47}"/>
              </a:ext>
            </a:extLst>
          </p:cNvPr>
          <p:cNvSpPr txBox="1">
            <a:spLocks/>
          </p:cNvSpPr>
          <p:nvPr/>
        </p:nvSpPr>
        <p:spPr>
          <a:xfrm>
            <a:off x="270000" y="1094702"/>
            <a:ext cx="8640000" cy="764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chemeClr val="tx1"/>
                </a:solidFill>
              </a:rPr>
              <a:t>B</a:t>
            </a:r>
            <a:r>
              <a:rPr lang="en-US" sz="2000" dirty="0">
                <a:solidFill>
                  <a:schemeClr val="tx1"/>
                </a:solidFill>
              </a:rPr>
              <a:t>iobe </a:t>
            </a:r>
            <a:r>
              <a:rPr lang="ru-RU" sz="2000" dirty="0">
                <a:solidFill>
                  <a:schemeClr val="tx1"/>
                </a:solidFill>
              </a:rPr>
              <a:t>DUO. Клапан приточного воздуха и защиты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от шума в дерево-алюминиевых изделиях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095EA6A-9DD9-428F-8CAA-661DAEEC1E13}"/>
              </a:ext>
            </a:extLst>
          </p:cNvPr>
          <p:cNvSpPr/>
          <p:nvPr/>
        </p:nvSpPr>
        <p:spPr>
          <a:xfrm>
            <a:off x="391886" y="4230231"/>
            <a:ext cx="836818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• Приточный клапан обеспечивает нормативный приток воздуха при закрытом окне, сохраняя при этом все преимущества герметичных окон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• Клапан помогает создать комфортный микроклимат в квартире или офисе.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• Герметичное окно, в котором установлен вентиляционный клапан, надежно защитит от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уличного шума.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• Оконный клапан обеспечит нормируемый приток воздуха, который не создает сквозняков, предотвратит окна от запотевания и образования конденсата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1752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391198"/>
            <a:ext cx="2676400" cy="1695151"/>
          </a:xfrm>
        </p:spPr>
        <p:txBody>
          <a:bodyPr/>
          <a:lstStyle/>
          <a:p>
            <a:r>
              <a:rPr lang="ru-RU" dirty="0"/>
              <a:t>Немного о правилах совместного проживания</a:t>
            </a:r>
            <a:endParaRPr lang="en-GB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5</a:t>
            </a:r>
            <a:endParaRPr lang="en-GB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91E9117A-EB11-47A4-83A2-3B02B00B74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78379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Так делать нельзя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49" y="1146629"/>
            <a:ext cx="7102722" cy="497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3511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Так делать нельзя</a:t>
            </a:r>
            <a:endParaRPr lang="ru-RU" dirty="0"/>
          </a:p>
        </p:txBody>
      </p:sp>
      <p:pic>
        <p:nvPicPr>
          <p:cNvPr id="6" name="Picture 2" descr="C:\DISK D\Презентации\Презентация для новоселов\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28" y="1160887"/>
            <a:ext cx="3839332" cy="5049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ISK D\Презентации\Презентация для новоселов\hl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1171575"/>
            <a:ext cx="3878121" cy="5038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6377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Давайте уважать друг друга</a:t>
            </a:r>
            <a:endParaRPr lang="ru-RU" dirty="0"/>
          </a:p>
        </p:txBody>
      </p:sp>
      <p:pic>
        <p:nvPicPr>
          <p:cNvPr id="6" name="Picture 2" descr="C:\DISK D\Презентации\Презентация для новоселов\2012-08-22-078v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85"/>
          <a:stretch/>
        </p:blipFill>
        <p:spPr bwMode="auto">
          <a:xfrm>
            <a:off x="509027" y="1174106"/>
            <a:ext cx="3846286" cy="2329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DISK D\Обслуживание ЖД\Охрана труда\0178\IMG_18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2" y="3638550"/>
            <a:ext cx="3868319" cy="26148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000" y="1169586"/>
            <a:ext cx="3981330" cy="5107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664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400" dirty="0"/>
              <a:t>Осмотр и приемка квартиры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>
          <a:xfrm>
            <a:off x="270000" y="1061220"/>
            <a:ext cx="4222800" cy="244800"/>
          </a:xfrm>
        </p:spPr>
        <p:txBody>
          <a:bodyPr tIns="36000" bIns="36000" anchor="t"/>
          <a:lstStyle/>
          <a:p>
            <a:r>
              <a:rPr lang="ru-RU" sz="1400" dirty="0"/>
              <a:t>Необходимые документы</a:t>
            </a:r>
          </a:p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70000" y="1388820"/>
            <a:ext cx="4222800" cy="202988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1100" dirty="0"/>
              <a:t>Паспорт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1100" dirty="0"/>
              <a:t>Договор со всеми дополнительными соглашениями к нему (если они были)</a:t>
            </a:r>
            <a:br>
              <a:rPr lang="en-US" sz="1100" dirty="0"/>
            </a:br>
            <a:br>
              <a:rPr lang="en-US" sz="1100" dirty="0"/>
            </a:br>
            <a:r>
              <a:rPr lang="ru-RU" sz="1100" dirty="0"/>
              <a:t>Если Вы выступаете как доверенное лицо, то дополнительно нужно взять с собой: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endParaRPr lang="en-US" sz="11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1100" dirty="0"/>
              <a:t>Нотариальную доверенность</a:t>
            </a:r>
            <a:r>
              <a:rPr lang="en-US" sz="1100" dirty="0"/>
              <a:t> </a:t>
            </a:r>
            <a:r>
              <a:rPr lang="ru-RU" sz="1100" dirty="0"/>
              <a:t>и нотариально удостоверенную копию доверенности (количество нотариальных копий должно соответствовать количеству принимаемых помещений).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4680000" y="1060133"/>
            <a:ext cx="4222800" cy="244800"/>
          </a:xfrm>
        </p:spPr>
        <p:txBody>
          <a:bodyPr tIns="36000" bIns="36000" anchor="t"/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6 шагов к новой квартире</a:t>
            </a:r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4680000" y="1388820"/>
            <a:ext cx="4243020" cy="4888412"/>
          </a:xfrm>
        </p:spPr>
        <p:txBody>
          <a:bodyPr>
            <a:noAutofit/>
          </a:bodyPr>
          <a:lstStyle/>
          <a:p>
            <a:pPr eaLnBrk="0" hangingPunct="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1100" kern="0" dirty="0">
                <a:solidFill>
                  <a:srgbClr val="000000"/>
                </a:solidFill>
                <a:cs typeface="Arial" pitchFamily="34" charset="0"/>
              </a:rPr>
              <a:t>Визит в офис по передаче на объекте.</a:t>
            </a:r>
          </a:p>
          <a:p>
            <a:pPr eaLnBrk="0" hangingPunct="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1100" kern="0" dirty="0">
                <a:solidFill>
                  <a:srgbClr val="000000"/>
                </a:solidFill>
                <a:cs typeface="Arial" pitchFamily="34" charset="0"/>
              </a:rPr>
              <a:t>Осмотр квартиры и подписание акта осмотра </a:t>
            </a:r>
            <a:br>
              <a:rPr lang="ru-RU" sz="1100" kern="0" dirty="0">
                <a:solidFill>
                  <a:srgbClr val="000000"/>
                </a:solidFill>
                <a:cs typeface="Arial" pitchFamily="34" charset="0"/>
              </a:rPr>
            </a:br>
            <a:r>
              <a:rPr lang="ru-RU" sz="1100" kern="0" dirty="0">
                <a:solidFill>
                  <a:srgbClr val="000000"/>
                </a:solidFill>
                <a:cs typeface="Arial" pitchFamily="34" charset="0"/>
              </a:rPr>
              <a:t>без замечаний по качеству.</a:t>
            </a:r>
          </a:p>
          <a:p>
            <a:pPr eaLnBrk="0" hangingPunct="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1100" kern="0" dirty="0">
                <a:solidFill>
                  <a:srgbClr val="000000"/>
                </a:solidFill>
                <a:cs typeface="Arial" pitchFamily="34" charset="0"/>
              </a:rPr>
              <a:t>Подписание договора управления с управляющей компанией.</a:t>
            </a:r>
          </a:p>
          <a:p>
            <a:pPr eaLnBrk="0" hangingPunct="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Оплата аванса за обслуживание за 3 месяца:</a:t>
            </a:r>
            <a:br>
              <a:rPr lang="ru-RU" sz="1200" dirty="0">
                <a:latin typeface="Arial" pitchFamily="34" charset="0"/>
                <a:cs typeface="Arial" pitchFamily="34" charset="0"/>
              </a:rPr>
            </a:br>
            <a:r>
              <a:rPr lang="ru-RU" sz="1000" dirty="0">
                <a:latin typeface="Arial" pitchFamily="34" charset="0"/>
                <a:cs typeface="Arial" pitchFamily="34" charset="0"/>
              </a:rPr>
              <a:t>1 комнатная квартира —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11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000 руб.</a:t>
            </a:r>
            <a:br>
              <a:rPr lang="ru-RU" sz="1000" dirty="0">
                <a:latin typeface="Arial" pitchFamily="34" charset="0"/>
                <a:cs typeface="Arial" pitchFamily="34" charset="0"/>
              </a:rPr>
            </a:br>
            <a:r>
              <a:rPr lang="ru-RU" sz="1000" dirty="0">
                <a:latin typeface="Arial" pitchFamily="34" charset="0"/>
                <a:cs typeface="Arial" pitchFamily="34" charset="0"/>
              </a:rPr>
              <a:t>2 комнатная квартира — 1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000 руб.</a:t>
            </a:r>
            <a:br>
              <a:rPr lang="ru-RU" sz="1000" dirty="0">
                <a:latin typeface="Arial" pitchFamily="34" charset="0"/>
                <a:cs typeface="Arial" pitchFamily="34" charset="0"/>
              </a:rPr>
            </a:br>
            <a:r>
              <a:rPr lang="ru-RU" sz="1000" dirty="0">
                <a:latin typeface="Arial" pitchFamily="34" charset="0"/>
                <a:cs typeface="Arial" pitchFamily="34" charset="0"/>
              </a:rPr>
              <a:t>3 комнатная квартира — 1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8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000 руб.</a:t>
            </a:r>
          </a:p>
          <a:p>
            <a:pPr marL="0" indent="0" eaLnBrk="0" hangingPunc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      4 комнатная квартира —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20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000 руб.</a:t>
            </a:r>
          </a:p>
          <a:p>
            <a:pPr marL="0" indent="0" eaLnBrk="0" hangingPunc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      5 комнатная квартира — 25 000 руб.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	</a:t>
            </a:r>
            <a:br>
              <a:rPr lang="ru-RU" sz="1000" dirty="0">
                <a:latin typeface="Arial" pitchFamily="34" charset="0"/>
                <a:cs typeface="Arial" pitchFamily="34" charset="0"/>
              </a:rPr>
            </a:br>
            <a:r>
              <a:rPr lang="ru-RU" sz="1000" dirty="0">
                <a:latin typeface="Arial" pitchFamily="34" charset="0"/>
                <a:cs typeface="Arial" pitchFamily="34" charset="0"/>
              </a:rPr>
              <a:t>Для квартир без отделки — оплата за вывоз строительного мусора:</a:t>
            </a:r>
          </a:p>
          <a:p>
            <a:pPr marL="0" indent="0" eaLnBrk="0" hangingPunc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      1 комнатная квартира — 7 000 руб.</a:t>
            </a:r>
            <a:br>
              <a:rPr lang="ru-RU" sz="1000" dirty="0">
                <a:latin typeface="Arial" pitchFamily="34" charset="0"/>
                <a:cs typeface="Arial" pitchFamily="34" charset="0"/>
              </a:rPr>
            </a:br>
            <a:r>
              <a:rPr lang="ru-RU" sz="1000" dirty="0">
                <a:latin typeface="Arial" pitchFamily="34" charset="0"/>
                <a:cs typeface="Arial" pitchFamily="34" charset="0"/>
              </a:rPr>
              <a:t>      2 комнатная квартира — 11 000 руб.</a:t>
            </a:r>
            <a:br>
              <a:rPr lang="ru-RU" sz="1000" dirty="0">
                <a:latin typeface="Arial" pitchFamily="34" charset="0"/>
                <a:cs typeface="Arial" pitchFamily="34" charset="0"/>
              </a:rPr>
            </a:br>
            <a:r>
              <a:rPr lang="ru-RU" sz="1000" dirty="0">
                <a:latin typeface="Arial" pitchFamily="34" charset="0"/>
                <a:cs typeface="Arial" pitchFamily="34" charset="0"/>
              </a:rPr>
              <a:t>      3 комнатная квартира — 14 000 руб.</a:t>
            </a:r>
          </a:p>
          <a:p>
            <a:pPr marL="0" indent="0" eaLnBrk="0" hangingPunc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      4 комнатная квартира — 17 000 руб.</a:t>
            </a:r>
          </a:p>
          <a:p>
            <a:pPr marL="0" indent="0" eaLnBrk="0" hangingPunc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      5 комнатная квартира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— 20 000 руб. 	</a:t>
            </a:r>
          </a:p>
          <a:p>
            <a:pPr eaLnBrk="0" hangingPunct="0">
              <a:lnSpc>
                <a:spcPct val="100000"/>
              </a:lnSpc>
              <a:spcBef>
                <a:spcPts val="0"/>
              </a:spcBef>
              <a:buAutoNum type="arabicPeriod" startAt="5"/>
              <a:defRPr/>
            </a:pPr>
            <a:r>
              <a:rPr lang="ru-RU" sz="1100" kern="0" dirty="0">
                <a:solidFill>
                  <a:srgbClr val="000000"/>
                </a:solidFill>
                <a:cs typeface="Arial" pitchFamily="34" charset="0"/>
              </a:rPr>
              <a:t>Подписание акта приема-передачи в офисе </a:t>
            </a:r>
            <a:br>
              <a:rPr lang="ru-RU" sz="1100" kern="0" dirty="0">
                <a:solidFill>
                  <a:srgbClr val="000000"/>
                </a:solidFill>
                <a:cs typeface="Arial" pitchFamily="34" charset="0"/>
              </a:rPr>
            </a:br>
            <a:r>
              <a:rPr lang="ru-RU" sz="1100" kern="0" dirty="0">
                <a:solidFill>
                  <a:srgbClr val="000000"/>
                </a:solidFill>
                <a:cs typeface="Arial" pitchFamily="34" charset="0"/>
              </a:rPr>
              <a:t>по передаче.</a:t>
            </a:r>
          </a:p>
          <a:p>
            <a:pPr eaLnBrk="0" hangingPunct="0">
              <a:lnSpc>
                <a:spcPct val="100000"/>
              </a:lnSpc>
              <a:spcBef>
                <a:spcPts val="0"/>
              </a:spcBef>
              <a:buAutoNum type="arabicPeriod" startAt="5"/>
              <a:defRPr/>
            </a:pPr>
            <a:r>
              <a:rPr lang="ru-RU" sz="1100" kern="0" dirty="0">
                <a:cs typeface="Arial" pitchFamily="34" charset="0"/>
              </a:rPr>
              <a:t>Получение ключей от квартиры и дополнительного оборудования.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В случае, если акт осмотра подписан </a:t>
            </a:r>
            <a:br>
              <a:rPr lang="ru-RU" sz="1100" b="1" dirty="0">
                <a:latin typeface="Arial" pitchFamily="34" charset="0"/>
                <a:cs typeface="Arial" pitchFamily="34" charset="0"/>
              </a:rPr>
            </a:br>
            <a:r>
              <a:rPr lang="ru-RU" sz="1100" b="1" dirty="0">
                <a:latin typeface="Arial" pitchFamily="34" charset="0"/>
                <a:cs typeface="Arial" pitchFamily="34" charset="0"/>
              </a:rPr>
              <a:t>с замечаниями, мы: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Фиксируем выявленные замечания в акте осмотра </a:t>
            </a:r>
            <a:br>
              <a:rPr lang="ru-RU" sz="1100" dirty="0">
                <a:latin typeface="Arial" pitchFamily="34" charset="0"/>
                <a:cs typeface="Arial" pitchFamily="34" charset="0"/>
              </a:rPr>
            </a:br>
            <a:r>
              <a:rPr lang="ru-RU" sz="1100" dirty="0">
                <a:latin typeface="Arial" pitchFamily="34" charset="0"/>
                <a:cs typeface="Arial" pitchFamily="34" charset="0"/>
              </a:rPr>
              <a:t>и определяем срок устранения замечаний.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Устраняем все выявленные замечания.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Приглашаем Вас на повторный осмотр. </a:t>
            </a:r>
            <a:br>
              <a:rPr lang="ru-RU" sz="1100" dirty="0">
                <a:latin typeface="Arial" pitchFamily="34" charset="0"/>
                <a:cs typeface="Arial" pitchFamily="34" charset="0"/>
              </a:rPr>
            </a:br>
            <a:r>
              <a:rPr lang="ru-RU" sz="1100" dirty="0">
                <a:latin typeface="Arial" pitchFamily="34" charset="0"/>
                <a:cs typeface="Arial" pitchFamily="34" charset="0"/>
              </a:rPr>
              <a:t>(для проверки устранения всех замечаний).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Подписываем акт осмотра без замечаний </a:t>
            </a:r>
            <a:br>
              <a:rPr lang="ru-RU" sz="1100" dirty="0">
                <a:latin typeface="Arial" pitchFamily="34" charset="0"/>
                <a:cs typeface="Arial" pitchFamily="34" charset="0"/>
              </a:rPr>
            </a:br>
            <a:r>
              <a:rPr lang="ru-RU" sz="1100" dirty="0">
                <a:latin typeface="Arial" pitchFamily="34" charset="0"/>
                <a:cs typeface="Arial" pitchFamily="34" charset="0"/>
              </a:rPr>
              <a:t>по качеству.</a:t>
            </a:r>
            <a:endParaRPr lang="ru-RU" sz="1100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" name="Content Placeholder 11" descr="A63X5878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56"/>
          <a:stretch/>
        </p:blipFill>
        <p:spPr>
          <a:xfrm>
            <a:off x="270000" y="3421380"/>
            <a:ext cx="4222800" cy="2739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053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Давайте уважать друг друга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49" y="1146629"/>
            <a:ext cx="7252997" cy="4934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3044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000" y="3391199"/>
            <a:ext cx="2676400" cy="1131079"/>
          </a:xfrm>
        </p:spPr>
        <p:txBody>
          <a:bodyPr/>
          <a:lstStyle/>
          <a:p>
            <a:r>
              <a:rPr lang="ru-RU" dirty="0"/>
              <a:t>Несколько примеров нашей работы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6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72241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ЮИТ Клуб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257" y="1189019"/>
            <a:ext cx="5919624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ЮИТ Клуб – это программа лояльности для жителей домов ЮИТ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Каждый клиент имеет возможность заказать виртуальную карту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YIT Club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 или дополнительные карты- ключи.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Клиенты ЮИТ  получают специальные предложения, скидки и приглашения участия в мероприятиях от компаний - партнёров, участвующих в программе лояльности. 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Карта-ключ выдаётся управляющим жилым комплексом, а виртуальную карту можно получить на электронную почту.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Карта уникальна - она является не только скидочной, но и служит ключом доступа.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Клиенту рекомендуется подписать «Согласие на обработку персональных данных»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Ознакомиться с  подробным списком партеров, акциями и  заказать виртуальную карту, вы можете ознакомиться на сайте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400" b="1" u="sng" dirty="0">
                <a:hlinkClick r:id="rId3"/>
              </a:rPr>
              <a:t>https</a:t>
            </a:r>
            <a:r>
              <a:rPr lang="ru-RU" sz="2400" b="1" u="sng" dirty="0">
                <a:hlinkClick r:id="rId3"/>
              </a:rPr>
              <a:t>://</a:t>
            </a:r>
            <a:r>
              <a:rPr lang="en-US" sz="2400" b="1" u="sng" dirty="0">
                <a:hlinkClick r:id="rId3"/>
              </a:rPr>
              <a:t>club</a:t>
            </a:r>
            <a:r>
              <a:rPr lang="ru-RU" sz="2400" b="1" u="sng" dirty="0">
                <a:hlinkClick r:id="rId3"/>
              </a:rPr>
              <a:t>.</a:t>
            </a:r>
            <a:r>
              <a:rPr lang="en-US" sz="2400" b="1" u="sng" dirty="0">
                <a:hlinkClick r:id="rId3"/>
              </a:rPr>
              <a:t>yitplus</a:t>
            </a:r>
            <a:r>
              <a:rPr lang="ru-RU" sz="2400" b="1" u="sng" dirty="0">
                <a:hlinkClick r:id="rId3"/>
              </a:rPr>
              <a:t>.</a:t>
            </a:r>
            <a:r>
              <a:rPr lang="en-US" sz="2400" b="1" u="sng" dirty="0">
                <a:hlinkClick r:id="rId3"/>
              </a:rPr>
              <a:t>ru</a:t>
            </a:r>
            <a:endParaRPr lang="ru-RU" sz="24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270FFB-86ED-4556-95CD-EC9CED0A35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344" y="1515827"/>
            <a:ext cx="2679680" cy="169034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C91A400-F241-420B-8B78-E0F0C8A38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0" y="2380347"/>
            <a:ext cx="2722389" cy="17172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414C29-9451-43C6-8C57-A756E62165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014" y="3931308"/>
            <a:ext cx="2864339" cy="180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106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Дополнительные услуги ЮИТ Сервис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0000" y="1189019"/>
            <a:ext cx="5019630" cy="5299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ru-RU" altLang="ru-RU" sz="1200" b="1" dirty="0">
                <a:solidFill>
                  <a:schemeClr val="accent2">
                    <a:lumMod val="75000"/>
                  </a:schemeClr>
                </a:solidFill>
              </a:rPr>
              <a:t>ЮИТ Сервис оказывает клиентам широкий спектр дополнительных услуг (электротехнические, сантехнические, общестроительные работы). </a:t>
            </a:r>
          </a:p>
          <a:p>
            <a:pPr algn="just">
              <a:lnSpc>
                <a:spcPct val="120000"/>
              </a:lnSpc>
              <a:defRPr/>
            </a:pPr>
            <a:endParaRPr lang="ru-RU" altLang="ru-RU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lnSpc>
                <a:spcPct val="120000"/>
              </a:lnSpc>
              <a:defRPr/>
            </a:pPr>
            <a:r>
              <a:rPr lang="ru-RU" altLang="ru-RU" sz="1200" b="1" dirty="0">
                <a:solidFill>
                  <a:schemeClr val="accent2">
                    <a:lumMod val="75000"/>
                  </a:schemeClr>
                </a:solidFill>
              </a:rPr>
              <a:t>На сегодняшний день наши клиенты могут заказать у нас:</a:t>
            </a:r>
          </a:p>
          <a:p>
            <a:pPr algn="just">
              <a:lnSpc>
                <a:spcPct val="120000"/>
              </a:lnSpc>
              <a:buFont typeface="Times"/>
              <a:buChar char="•"/>
              <a:defRPr/>
            </a:pPr>
            <a:r>
              <a:rPr lang="ru-RU" altLang="ru-RU" sz="1200" b="1" dirty="0">
                <a:solidFill>
                  <a:schemeClr val="accent2">
                    <a:lumMod val="75000"/>
                  </a:schemeClr>
                </a:solidFill>
              </a:rPr>
              <a:t>Отделку квартиры, разработка дизайн-проекта</a:t>
            </a:r>
          </a:p>
          <a:p>
            <a:pPr algn="just">
              <a:lnSpc>
                <a:spcPct val="120000"/>
              </a:lnSpc>
              <a:buFont typeface="Times"/>
              <a:buChar char="•"/>
              <a:defRPr/>
            </a:pPr>
            <a:r>
              <a:rPr lang="ru-RU" altLang="ru-RU" sz="1200" b="1" dirty="0">
                <a:solidFill>
                  <a:schemeClr val="accent2">
                    <a:lumMod val="75000"/>
                  </a:schemeClr>
                </a:solidFill>
              </a:rPr>
              <a:t>Согласование проекта перепланировки</a:t>
            </a:r>
          </a:p>
          <a:p>
            <a:pPr algn="just">
              <a:lnSpc>
                <a:spcPct val="120000"/>
              </a:lnSpc>
              <a:buFont typeface="Times"/>
              <a:buChar char="•"/>
              <a:defRPr/>
            </a:pPr>
            <a:r>
              <a:rPr lang="ru-RU" altLang="ru-RU" sz="1200" b="1" dirty="0">
                <a:solidFill>
                  <a:schemeClr val="accent2">
                    <a:lumMod val="75000"/>
                  </a:schemeClr>
                </a:solidFill>
              </a:rPr>
              <a:t>Услуги по сдаче в аренду, продаже квартир или коммерческих помещений</a:t>
            </a:r>
          </a:p>
          <a:p>
            <a:pPr algn="just">
              <a:lnSpc>
                <a:spcPct val="120000"/>
              </a:lnSpc>
              <a:buFont typeface="Times"/>
              <a:buChar char="•"/>
              <a:defRPr/>
            </a:pPr>
            <a:r>
              <a:rPr lang="ru-RU" altLang="ru-RU" sz="1200" b="1" dirty="0">
                <a:solidFill>
                  <a:schemeClr val="accent2">
                    <a:lumMod val="75000"/>
                  </a:schemeClr>
                </a:solidFill>
              </a:rPr>
              <a:t>Оформление прав собственности на недвижимость</a:t>
            </a:r>
          </a:p>
          <a:p>
            <a:pPr algn="just">
              <a:lnSpc>
                <a:spcPct val="120000"/>
              </a:lnSpc>
              <a:buFont typeface="Times"/>
              <a:buChar char="•"/>
              <a:defRPr/>
            </a:pPr>
            <a:r>
              <a:rPr lang="ru-RU" altLang="ru-RU" sz="1200" b="1" dirty="0">
                <a:solidFill>
                  <a:schemeClr val="accent2">
                    <a:lumMod val="75000"/>
                  </a:schemeClr>
                </a:solidFill>
              </a:rPr>
              <a:t>Монтаж теплого остекления лоджий</a:t>
            </a:r>
          </a:p>
          <a:p>
            <a:pPr algn="just">
              <a:lnSpc>
                <a:spcPct val="120000"/>
              </a:lnSpc>
              <a:buFont typeface="Times"/>
              <a:buChar char="•"/>
              <a:defRPr/>
            </a:pPr>
            <a:r>
              <a:rPr lang="ru-RU" altLang="ru-RU" sz="1200" b="1" dirty="0">
                <a:solidFill>
                  <a:schemeClr val="accent2">
                    <a:lumMod val="75000"/>
                  </a:schemeClr>
                </a:solidFill>
              </a:rPr>
              <a:t>Видеодомофония; охранные услуги</a:t>
            </a:r>
          </a:p>
          <a:p>
            <a:pPr algn="just">
              <a:lnSpc>
                <a:spcPct val="120000"/>
              </a:lnSpc>
              <a:buFont typeface="Times"/>
              <a:buChar char="•"/>
              <a:defRPr/>
            </a:pPr>
            <a:r>
              <a:rPr lang="ru-RU" altLang="ru-RU" sz="1200" b="1" dirty="0">
                <a:solidFill>
                  <a:schemeClr val="accent2">
                    <a:lumMod val="75000"/>
                  </a:schemeClr>
                </a:solidFill>
              </a:rPr>
              <a:t>Замена дверных замков</a:t>
            </a:r>
          </a:p>
          <a:p>
            <a:pPr algn="just">
              <a:lnSpc>
                <a:spcPct val="120000"/>
              </a:lnSpc>
              <a:buFont typeface="Times"/>
              <a:buChar char="•"/>
              <a:defRPr/>
            </a:pPr>
            <a:r>
              <a:rPr lang="ru-RU" altLang="ru-RU" sz="1200" b="1" dirty="0">
                <a:solidFill>
                  <a:schemeClr val="accent2">
                    <a:lumMod val="75000"/>
                  </a:schemeClr>
                </a:solidFill>
              </a:rPr>
              <a:t>Мойка окон и остекления лоджий</a:t>
            </a:r>
          </a:p>
          <a:p>
            <a:pPr algn="just">
              <a:lnSpc>
                <a:spcPct val="120000"/>
              </a:lnSpc>
              <a:buFont typeface="Times"/>
              <a:buChar char="•"/>
              <a:defRPr/>
            </a:pPr>
            <a:r>
              <a:rPr lang="ru-RU" altLang="ru-RU" sz="1200" b="1" dirty="0">
                <a:solidFill>
                  <a:schemeClr val="accent2">
                    <a:lumMod val="75000"/>
                  </a:schemeClr>
                </a:solidFill>
              </a:rPr>
              <a:t>Мобильный шиномонтаж, сезонное хранение шин</a:t>
            </a:r>
          </a:p>
          <a:p>
            <a:pPr algn="just">
              <a:lnSpc>
                <a:spcPct val="120000"/>
              </a:lnSpc>
              <a:buFont typeface="Times"/>
              <a:buChar char="•"/>
              <a:defRPr/>
            </a:pPr>
            <a:r>
              <a:rPr lang="ru-RU" altLang="ru-RU" sz="1200" b="1" dirty="0">
                <a:solidFill>
                  <a:schemeClr val="accent2">
                    <a:lumMod val="75000"/>
                  </a:schemeClr>
                </a:solidFill>
              </a:rPr>
              <a:t>Товары для ремонта и дома</a:t>
            </a:r>
          </a:p>
          <a:p>
            <a:pPr algn="just">
              <a:lnSpc>
                <a:spcPct val="120000"/>
              </a:lnSpc>
              <a:buFont typeface="Times"/>
              <a:buChar char="•"/>
              <a:defRPr/>
            </a:pPr>
            <a:r>
              <a:rPr lang="ru-RU" altLang="ru-RU" sz="1200" b="1" dirty="0">
                <a:solidFill>
                  <a:schemeClr val="accent2">
                    <a:lumMod val="75000"/>
                  </a:schemeClr>
                </a:solidFill>
              </a:rPr>
              <a:t>Доставка продуктов питания и питьевой воды</a:t>
            </a:r>
          </a:p>
          <a:p>
            <a:pPr algn="just">
              <a:lnSpc>
                <a:spcPct val="120000"/>
              </a:lnSpc>
              <a:defRPr/>
            </a:pPr>
            <a:endParaRPr lang="ru-RU" altLang="ru-RU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altLang="ru-RU" sz="1200" b="1" dirty="0">
                <a:solidFill>
                  <a:schemeClr val="accent2">
                    <a:lumMod val="50000"/>
                  </a:schemeClr>
                </a:solidFill>
              </a:rPr>
              <a:t>Получить консультацию и оформить заказ  Вы можете через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специалистов консьерж-сервиса по </a:t>
            </a:r>
          </a:p>
          <a:p>
            <a:pPr algn="ctr"/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тел. (812) 458-03-06</a:t>
            </a:r>
          </a:p>
          <a:p>
            <a:pPr algn="ctr">
              <a:defRPr/>
            </a:pPr>
            <a:r>
              <a:rPr lang="ru-RU" altLang="ru-RU" sz="1200" b="1" dirty="0">
                <a:solidFill>
                  <a:schemeClr val="accent2">
                    <a:lumMod val="50000"/>
                  </a:schemeClr>
                </a:solidFill>
              </a:rPr>
              <a:t>или через форму на сайте </a:t>
            </a:r>
            <a:r>
              <a:rPr lang="en-GB" sz="1200" u="sng" dirty="0">
                <a:solidFill>
                  <a:schemeClr val="accent2">
                    <a:lumMod val="75000"/>
                  </a:schemeClr>
                </a:solidFill>
                <a:hlinkClick r:id="rId2"/>
              </a:rPr>
              <a:t>http</a:t>
            </a:r>
            <a:r>
              <a:rPr lang="ru-RU" sz="1200" u="sng" dirty="0">
                <a:solidFill>
                  <a:schemeClr val="accent2">
                    <a:lumMod val="75000"/>
                  </a:schemeClr>
                </a:solidFill>
                <a:hlinkClick r:id="rId2"/>
              </a:rPr>
              <a:t>://</a:t>
            </a:r>
            <a:r>
              <a:rPr lang="en-US" sz="1200" u="sng" dirty="0">
                <a:solidFill>
                  <a:schemeClr val="accent2">
                    <a:lumMod val="75000"/>
                  </a:schemeClr>
                </a:solidFill>
                <a:hlinkClick r:id="rId2"/>
              </a:rPr>
              <a:t>spb</a:t>
            </a:r>
            <a:r>
              <a:rPr lang="ru-RU" sz="1200" u="sng" dirty="0">
                <a:solidFill>
                  <a:schemeClr val="accent2">
                    <a:lumMod val="75000"/>
                  </a:schemeClr>
                </a:solidFill>
                <a:hlinkClick r:id="rId2"/>
              </a:rPr>
              <a:t>.</a:t>
            </a:r>
            <a:r>
              <a:rPr lang="en-GB" sz="1200" u="sng" dirty="0">
                <a:solidFill>
                  <a:schemeClr val="accent2">
                    <a:lumMod val="75000"/>
                  </a:schemeClr>
                </a:solidFill>
                <a:hlinkClick r:id="rId2"/>
              </a:rPr>
              <a:t>yitservice</a:t>
            </a:r>
            <a:r>
              <a:rPr lang="ru-RU" sz="1200" u="sng" dirty="0">
                <a:solidFill>
                  <a:schemeClr val="accent2">
                    <a:lumMod val="75000"/>
                  </a:schemeClr>
                </a:solidFill>
                <a:hlinkClick r:id="rId2"/>
              </a:rPr>
              <a:t>.</a:t>
            </a:r>
            <a:r>
              <a:rPr lang="en-US" sz="1200" u="sng" dirty="0" err="1">
                <a:solidFill>
                  <a:schemeClr val="accent2">
                    <a:lumMod val="75000"/>
                  </a:schemeClr>
                </a:solidFill>
                <a:hlinkClick r:id="rId2"/>
              </a:rPr>
              <a:t>ru</a:t>
            </a:r>
            <a:endParaRPr lang="ru-RU" sz="1200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en-US" altLang="ru-RU" sz="1200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endParaRPr lang="ru-RU" altLang="ru-RU" sz="12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lnSpc>
                <a:spcPct val="120000"/>
              </a:lnSpc>
              <a:defRPr/>
            </a:pPr>
            <a:endParaRPr lang="ru-RU" altLang="ru-RU" sz="16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F049D8-88CF-494B-8177-5B613993F3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707" y="1240557"/>
            <a:ext cx="3377508" cy="477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883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Развлекательные мероприятия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5FC546-8AE2-4A58-8BE5-983C8842C7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5" y="1249137"/>
            <a:ext cx="4098949" cy="2351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B47FF6E-4FDC-4A1A-9438-1EE2201047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16" y="1223919"/>
            <a:ext cx="4169420" cy="2376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6AB5EE-A22C-40DB-9C62-E96906A516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8" y="3714750"/>
            <a:ext cx="4065814" cy="25589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ACAC3F-E23A-4F1D-8E60-92C5F44CDA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6" y="3746114"/>
            <a:ext cx="4041798" cy="25344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7A00A3-540D-4C65-8322-78D632716A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80" y="2069079"/>
            <a:ext cx="2199314" cy="3308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94891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F8C7D2-F9E5-4B77-BEC1-6CF1128127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72" y="3930421"/>
            <a:ext cx="4136273" cy="2350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4" descr="https://pp.userapi.com/c834401/v834401555/119b0/anix1AcNnGw.jpg">
            <a:extLst>
              <a:ext uri="{FF2B5EF4-FFF2-40B4-BE49-F238E27FC236}">
                <a16:creationId xmlns:a16="http://schemas.microsoft.com/office/drawing/2014/main" id="{E2681470-4EB9-489B-93EF-C2B7D7F23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35" y="1250838"/>
            <a:ext cx="4098472" cy="2574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Фото. Детские праздники в ЖК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11FF5D-C5DC-4B3F-A8C9-63A9A7F368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14" y="1260268"/>
            <a:ext cx="3970607" cy="26553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91C8FF6-9B5B-4417-9875-C74DB77590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94" y="4098472"/>
            <a:ext cx="3959388" cy="2171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D2D75CE-5243-4860-BA2D-EFFC10FA7A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8157" y="2858942"/>
            <a:ext cx="3396343" cy="227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29530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Эко-суббота, День новосела, Новый год</a:t>
            </a:r>
            <a:endParaRPr lang="ru-RU" dirty="0"/>
          </a:p>
        </p:txBody>
      </p:sp>
      <p:pic>
        <p:nvPicPr>
          <p:cNvPr id="6" name="Picture 2" descr="C:\DISK D\Мои рисунки\день новосела (сайт)\novosel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23" y="1225257"/>
            <a:ext cx="3578101" cy="4861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yit-service.ru/upload/medialibrary/atmNY%202013%2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128" y="3746693"/>
            <a:ext cx="3795498" cy="23683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ISK D\Обслуживание ЖД\Эко суббота\Эко_суббота\Фото\for site\DCH_95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441" y="1226346"/>
            <a:ext cx="3796759" cy="2325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857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Эко-суббота, Школа новосела, Новый год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43" y="3788228"/>
            <a:ext cx="3959678" cy="2424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07" y="1161723"/>
            <a:ext cx="3942117" cy="2504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50" y="1153558"/>
            <a:ext cx="4187638" cy="2509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3781424"/>
            <a:ext cx="4159411" cy="2466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77500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Комфортная среда проживания</a:t>
            </a:r>
          </a:p>
        </p:txBody>
      </p:sp>
      <p:pic>
        <p:nvPicPr>
          <p:cNvPr id="6" name="Picture 5" descr="C:\Users\ruusavelol1\Pictures\Фото_ЮИТ-Сервис\ЮИТ Сервис JPEG 1\DSC_258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9997" y="1216334"/>
            <a:ext cx="4075029" cy="25535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ruusavelol1\Pictures\Фото_ЮИТ-Сервис\ЮИТ Сервис JPEG 1\DSC_264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227" y="3838575"/>
            <a:ext cx="3995046" cy="2469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ISK D\Мои рисунки\2013-08-07_09_all_obj\Atmosphere\DSC_41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998" y="3867150"/>
            <a:ext cx="4075029" cy="2430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1217519"/>
            <a:ext cx="3990975" cy="25162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9273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Несколько важных моментов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000" y="1243914"/>
            <a:ext cx="8640000" cy="5015898"/>
          </a:xfrm>
        </p:spPr>
        <p:txBody>
          <a:bodyPr>
            <a:normAutofit fontScale="77500" lnSpcReduction="20000"/>
          </a:bodyPr>
          <a:lstStyle/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ru-RU" dirty="0"/>
              <a:t>С формой типового договора на управление можно ознакомиться на сайте Управляющей компании.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ru-RU" dirty="0"/>
              <a:t>Перед началом ремонтных работ внимательно ознакомьтесь с инструкцией по эксплуатации квартиры. Инструкция очень подробная и в ней есть ответы на большинство вопросов.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ru-RU" dirty="0"/>
              <a:t>Если у вас возникли какие-либо вопросы по начислениям, претензии к работе персонала управляющей компании или подрядных организаций (клининг, охрана)  и т.д. – пишите на форму обратной связи. Ваше обращение гарантированно дойдет до руководства и вы обязательно получите ответ. </a:t>
            </a:r>
          </a:p>
          <a:p>
            <a:pPr marL="285750" indent="-285750" algn="just">
              <a:lnSpc>
                <a:spcPct val="120000"/>
              </a:lnSpc>
              <a:spcBef>
                <a:spcPts val="0"/>
              </a:spcBef>
              <a:defRPr/>
            </a:pPr>
            <a:endParaRPr lang="ru-RU" b="1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3400" b="1" dirty="0">
                <a:solidFill>
                  <a:srgbClr val="FF0000"/>
                </a:solidFill>
              </a:rPr>
              <a:t>Обращайтесь сразу к нам, мы всегда открыты для диалога и во всех ситуациях найдем решение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002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/>
          <p:cNvSpPr/>
          <p:nvPr/>
        </p:nvSpPr>
        <p:spPr>
          <a:xfrm>
            <a:off x="268941" y="5516880"/>
            <a:ext cx="4341159" cy="607806"/>
          </a:xfrm>
          <a:prstGeom prst="rect">
            <a:avLst/>
          </a:prstGeom>
          <a:solidFill>
            <a:srgbClr val="294754">
              <a:alpha val="8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400" dirty="0"/>
              <a:t>Регистрация права собственности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70000" y="1077685"/>
            <a:ext cx="4393440" cy="5070022"/>
          </a:xfrm>
        </p:spPr>
        <p:txBody>
          <a:bodyPr lIns="0" rIns="0">
            <a:normAutofit fontScale="25000" lnSpcReduction="20000"/>
          </a:bodyPr>
          <a:lstStyle/>
          <a:p>
            <a:pPr marL="0" indent="0" defTabSz="0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r>
              <a:rPr lang="ru-RU" sz="4800" b="1" dirty="0"/>
              <a:t>Для регистрации права собственности квартиры, </a:t>
            </a:r>
            <a:br>
              <a:rPr lang="ru-RU" sz="4800" b="1" dirty="0"/>
            </a:br>
            <a:r>
              <a:rPr lang="ru-RU" sz="4800" b="1" dirty="0"/>
              <a:t>Вам необходимо обратиться в МФЦ:</a:t>
            </a:r>
            <a:br>
              <a:rPr lang="ru-RU" sz="4800" b="1" dirty="0"/>
            </a:br>
            <a:r>
              <a:rPr lang="ru-RU" sz="4800" dirty="0"/>
              <a:t>Ближайший многофункциональный центр находится по</a:t>
            </a:r>
          </a:p>
          <a:p>
            <a:pPr marL="0" indent="0" defTabSz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4800" dirty="0"/>
              <a:t>адресу: ул. Красного Текстильщика, дом 10/12</a:t>
            </a:r>
          </a:p>
          <a:p>
            <a:pPr marL="0" lvl="0" indent="0" defTabSz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4800" dirty="0"/>
              <a:t>Тел.: +7 (812) 777-10-00</a:t>
            </a:r>
          </a:p>
          <a:p>
            <a:pPr marL="0" indent="0" defTabSz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4800" dirty="0"/>
              <a:t>Адреса других многофункциональных центров (МФЦ) Вы</a:t>
            </a:r>
          </a:p>
          <a:p>
            <a:pPr marL="0" indent="0" defTabSz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4800" dirty="0"/>
              <a:t>можете уточнить на сайте </a:t>
            </a:r>
            <a:r>
              <a:rPr lang="ru-RU" sz="4800" dirty="0">
                <a:hlinkClick r:id="rId2"/>
              </a:rPr>
              <a:t>http://gu.spb.ru/mfc </a:t>
            </a:r>
            <a:endParaRPr lang="ru-RU" sz="4800" dirty="0"/>
          </a:p>
          <a:p>
            <a:pPr marL="0" lvl="0" indent="0" defTabSz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4800" b="1" dirty="0"/>
          </a:p>
          <a:p>
            <a:pPr marL="0" lvl="0" indent="0" defTabSz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4800" b="1" dirty="0"/>
              <a:t>Документы, необходимые для регистрации права собственности:</a:t>
            </a:r>
          </a:p>
          <a:p>
            <a:pPr defTabSz="0"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4800" dirty="0"/>
              <a:t>Гражданский паспорт и его ксерокопия (все страницы);</a:t>
            </a:r>
          </a:p>
          <a:p>
            <a:pPr defTabSz="0"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4800" dirty="0"/>
              <a:t>Договор участия в долевом строительстве со всеми дополнительными соглашениями, если они были – 1 экз.;</a:t>
            </a:r>
          </a:p>
          <a:p>
            <a:pPr defTabSz="0"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4800" dirty="0"/>
              <a:t>Акт приема-передачи квартиры — 2 экз.;</a:t>
            </a:r>
          </a:p>
          <a:p>
            <a:pPr defTabSz="0"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4800" dirty="0"/>
              <a:t>Документы, подтверждающие оплату государственной пошлины за регистрацию права собственности </a:t>
            </a:r>
            <a:br>
              <a:rPr lang="ru-RU" sz="4800" dirty="0"/>
            </a:br>
            <a:r>
              <a:rPr lang="ru-RU" sz="4800" dirty="0"/>
              <a:t>(за физическое лицо) – 2000 руб. за 1 дольщика, </a:t>
            </a:r>
            <a:br>
              <a:rPr lang="ru-RU" sz="4800" dirty="0"/>
            </a:br>
            <a:r>
              <a:rPr lang="ru-RU" sz="4800" dirty="0"/>
              <a:t>1000 руб. с каждого дольщика, если дольщиков 2 и т.д.</a:t>
            </a:r>
          </a:p>
          <a:p>
            <a:pPr marL="0" indent="0" defTabSz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4800" dirty="0"/>
          </a:p>
          <a:p>
            <a:pPr marL="0" indent="0" defTabSz="0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r>
              <a:rPr lang="ru-RU" sz="4800" b="1" dirty="0">
                <a:solidFill>
                  <a:schemeClr val="accent1"/>
                </a:solidFill>
              </a:rPr>
              <a:t>Если у Вас ипотека:</a:t>
            </a:r>
          </a:p>
          <a:p>
            <a:pPr marL="0" indent="0" defTabSz="0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r>
              <a:rPr lang="ru-RU" sz="4800" dirty="0"/>
              <a:t>Вам необходимо обратиться в Банк к специалисту, который сопровождал Вашу сделку для уточнения состава документов и порядка регистрации ипотеки в пользу Банка.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30532" y="1110343"/>
            <a:ext cx="4079468" cy="4947557"/>
          </a:xfrm>
        </p:spPr>
        <p:txBody>
          <a:bodyPr lIns="0" rIns="0"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r>
              <a:rPr lang="ru-RU" altLang="ru-RU" sz="3600" dirty="0">
                <a:solidFill>
                  <a:schemeClr val="accent1"/>
                </a:solidFill>
              </a:rPr>
              <a:t>ВАЖНО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r>
              <a:rPr lang="ru-RU" altLang="ru-RU" sz="2900" dirty="0"/>
              <a:t>Необходимым условием регистрации права собственности является постановка на кадастровый учет многоквартирного дома и всех расположенных в нем квартир и помещений. </a:t>
            </a:r>
          </a:p>
          <a:p>
            <a:pPr indent="0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endParaRPr lang="ru-RU" altLang="ru-RU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2000" dirty="0"/>
              <a:t>О постановке на кадастровый учет, а также о возможности подачи документов для регистрации права собственности квартиры Вы будете проинформированы SMS-рассылкой</a:t>
            </a:r>
            <a:endParaRPr lang="ru-RU" altLang="ru-RU" sz="2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200" dirty="0"/>
              <a:t>Если у Вас договор долевого участия, по которому подписан акт приема-передачи, то с момента получения информации </a:t>
            </a:r>
            <a:br>
              <a:rPr lang="ru-RU" sz="2200" dirty="0"/>
            </a:br>
            <a:r>
              <a:rPr lang="ru-RU" sz="2200" dirty="0"/>
              <a:t>о постановке дома на кадастровый учет, Вы можете оформлять собственность.</a:t>
            </a:r>
          </a:p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270000" y="5600700"/>
            <a:ext cx="4276600" cy="457200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</a:rPr>
              <a:t>Вы можете заказать услугу регистрации прав собственности в ЮИТ Сервис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74802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73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57" y="3242917"/>
            <a:ext cx="2977154" cy="2820132"/>
          </a:xfrm>
        </p:spPr>
        <p:txBody>
          <a:bodyPr/>
          <a:lstStyle/>
          <a:p>
            <a:r>
              <a:rPr lang="ru-RU" dirty="0"/>
              <a:t>Управляющая компания ЮИТ Сервис</a:t>
            </a:r>
            <a:br>
              <a:rPr lang="en-US" dirty="0"/>
            </a:br>
            <a:br>
              <a:rPr lang="ru-RU" dirty="0"/>
            </a:br>
            <a:r>
              <a:rPr lang="ru-RU" sz="2400" dirty="0"/>
              <a:t>Алексей Сергеевич</a:t>
            </a:r>
            <a:br>
              <a:rPr lang="ru-RU" sz="2400" dirty="0"/>
            </a:br>
            <a:r>
              <a:rPr lang="ru-RU" sz="2400" dirty="0"/>
              <a:t>Максимов, генеральный директор</a:t>
            </a:r>
            <a:br>
              <a:rPr lang="ru-RU" sz="1800" dirty="0"/>
            </a:b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5E30BAE-4CF2-4C5B-A9E5-005FB344DC3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649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253093" y="226800"/>
            <a:ext cx="8613321" cy="792000"/>
          </a:xfrm>
        </p:spPr>
        <p:txBody>
          <a:bodyPr/>
          <a:lstStyle/>
          <a:p>
            <a:r>
              <a:rPr lang="ru-RU" altLang="ru-RU" sz="2400" dirty="0"/>
              <a:t>Общая информация об управляющей компании </a:t>
            </a:r>
            <a:br>
              <a:rPr lang="ru-RU" altLang="ru-RU" sz="2400" dirty="0"/>
            </a:br>
            <a:r>
              <a:rPr lang="ru-RU" altLang="ru-RU" sz="2400" dirty="0"/>
              <a:t>ЮИТ Сервис</a:t>
            </a:r>
            <a:endParaRPr lang="ru-RU" dirty="0"/>
          </a:p>
        </p:txBody>
      </p:sp>
      <p:sp>
        <p:nvSpPr>
          <p:cNvPr id="28" name="Объект 27"/>
          <p:cNvSpPr>
            <a:spLocks noGrp="1"/>
          </p:cNvSpPr>
          <p:nvPr>
            <p:ph sz="half" idx="2"/>
          </p:nvPr>
        </p:nvSpPr>
        <p:spPr>
          <a:xfrm>
            <a:off x="3396344" y="1172377"/>
            <a:ext cx="5233306" cy="5612143"/>
          </a:xfrm>
        </p:spPr>
        <p:txBody>
          <a:bodyPr>
            <a:normAutofit fontScale="77500" lnSpcReduction="20000"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altLang="ru-RU" sz="2200" dirty="0">
                <a:solidFill>
                  <a:prstClr val="black"/>
                </a:solidFill>
              </a:rPr>
              <a:t>Компания ЮИТ Сервис создана в 2008 г.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altLang="ru-RU" sz="2200" dirty="0">
              <a:solidFill>
                <a:prstClr val="black"/>
              </a:solidFill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altLang="ru-RU" sz="2200" dirty="0">
                <a:solidFill>
                  <a:prstClr val="black"/>
                </a:solidFill>
              </a:rPr>
              <a:t>Компания ЮИТ Сервис (Санкт-Петербург) входит в холдинг ЮИТ Сервис Россия.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altLang="ru-RU" sz="2200" dirty="0">
              <a:solidFill>
                <a:prstClr val="black"/>
              </a:solidFill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altLang="ru-RU" sz="2200" b="1" dirty="0">
                <a:solidFill>
                  <a:prstClr val="black"/>
                </a:solidFill>
              </a:rPr>
              <a:t>ЮИТ Сервис обслуживает:</a:t>
            </a:r>
            <a:r>
              <a:rPr lang="en-US" altLang="ru-RU" sz="2200" b="1" dirty="0">
                <a:solidFill>
                  <a:prstClr val="black"/>
                </a:solidFill>
              </a:rPr>
              <a:t> </a:t>
            </a:r>
            <a:endParaRPr lang="en-US" altLang="ru-RU" sz="2200" u="sng" dirty="0">
              <a:solidFill>
                <a:prstClr val="black"/>
              </a:solidFill>
            </a:endParaRPr>
          </a:p>
          <a:p>
            <a:pPr lvl="0" fontAlgn="base">
              <a:lnSpc>
                <a:spcPct val="120000"/>
              </a:lnSpc>
              <a:spcBef>
                <a:spcPts val="0"/>
              </a:spcBef>
            </a:pPr>
            <a:r>
              <a:rPr lang="ru-RU" sz="2200" dirty="0">
                <a:solidFill>
                  <a:prstClr val="black"/>
                </a:solidFill>
              </a:rPr>
              <a:t>51 жилых домов в составе 23 жилых комплексов (</a:t>
            </a:r>
            <a:r>
              <a:rPr lang="en-US" sz="2200" dirty="0"/>
              <a:t>12</a:t>
            </a:r>
            <a:r>
              <a:rPr lang="ru-RU" sz="2200" dirty="0"/>
              <a:t>404 квартир и 382 </a:t>
            </a:r>
            <a:r>
              <a:rPr lang="ru-RU" sz="2200" dirty="0">
                <a:solidFill>
                  <a:prstClr val="black"/>
                </a:solidFill>
              </a:rPr>
              <a:t>коммерческих помещений).</a:t>
            </a:r>
          </a:p>
          <a:p>
            <a:pPr lvl="0" fontAlgn="base">
              <a:lnSpc>
                <a:spcPct val="120000"/>
              </a:lnSpc>
              <a:spcBef>
                <a:spcPts val="0"/>
              </a:spcBef>
            </a:pPr>
            <a:r>
              <a:rPr lang="ru-RU" sz="2200" dirty="0"/>
              <a:t>23 </a:t>
            </a:r>
            <a:r>
              <a:rPr lang="ru-RU" sz="2200" dirty="0">
                <a:solidFill>
                  <a:prstClr val="black"/>
                </a:solidFill>
              </a:rPr>
              <a:t>паркинга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ru-RU" sz="2200" dirty="0">
                <a:solidFill>
                  <a:prstClr val="black"/>
                </a:solidFill>
              </a:rPr>
              <a:t>из них </a:t>
            </a:r>
            <a:r>
              <a:rPr lang="ru-RU" sz="2200" dirty="0"/>
              <a:t>7 отдельностоящих (4195 </a:t>
            </a:r>
            <a:r>
              <a:rPr lang="ru-RU" sz="2200" dirty="0">
                <a:solidFill>
                  <a:prstClr val="black"/>
                </a:solidFill>
              </a:rPr>
              <a:t>парковочных места).</a:t>
            </a:r>
          </a:p>
          <a:p>
            <a:pPr lvl="0" fontAlgn="base">
              <a:lnSpc>
                <a:spcPct val="120000"/>
              </a:lnSpc>
              <a:spcBef>
                <a:spcPts val="0"/>
              </a:spcBef>
            </a:pPr>
            <a:r>
              <a:rPr lang="ru-RU" sz="2200" dirty="0">
                <a:solidFill>
                  <a:prstClr val="black"/>
                </a:solidFill>
              </a:rPr>
              <a:t>Индустриальный парк Горелово.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2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200" b="1" dirty="0">
                <a:cs typeface="Times New Roman" panose="02020603050405020304" pitchFamily="18" charset="0"/>
              </a:rPr>
              <a:t>Персонал сервисной компании — </a:t>
            </a:r>
            <a:br>
              <a:rPr lang="ru-RU" sz="2200" b="1" dirty="0">
                <a:cs typeface="Times New Roman" panose="02020603050405020304" pitchFamily="18" charset="0"/>
              </a:rPr>
            </a:br>
            <a:r>
              <a:rPr lang="ru-RU" sz="2200" b="1" dirty="0">
                <a:cs typeface="Times New Roman" panose="02020603050405020304" pitchFamily="18" charset="0"/>
              </a:rPr>
              <a:t>1</a:t>
            </a:r>
            <a:r>
              <a:rPr lang="en-US" sz="2200" b="1" dirty="0">
                <a:cs typeface="Times New Roman" panose="02020603050405020304" pitchFamily="18" charset="0"/>
              </a:rPr>
              <a:t>73</a:t>
            </a:r>
            <a:r>
              <a:rPr lang="ru-RU" sz="2200" b="1" dirty="0">
                <a:cs typeface="Times New Roman" panose="02020603050405020304" pitchFamily="18" charset="0"/>
              </a:rPr>
              <a:t> сотрудника:</a:t>
            </a:r>
            <a:endParaRPr lang="en-US" sz="2200" b="1" dirty="0">
              <a:cs typeface="Times New Roman" panose="02020603050405020304" pitchFamily="18" charset="0"/>
            </a:endParaRPr>
          </a:p>
          <a:p>
            <a:pPr lvl="0" fontAlgn="base">
              <a:lnSpc>
                <a:spcPct val="120000"/>
              </a:lnSpc>
              <a:spcBef>
                <a:spcPts val="0"/>
              </a:spcBef>
            </a:pPr>
            <a:r>
              <a:rPr lang="ru-RU" sz="2200" dirty="0"/>
              <a:t>Управляющая компания — </a:t>
            </a:r>
            <a:br>
              <a:rPr lang="ru-RU" sz="2200" dirty="0"/>
            </a:br>
            <a:r>
              <a:rPr lang="ru-RU" sz="2200" dirty="0"/>
              <a:t>141 сотрудника.</a:t>
            </a:r>
          </a:p>
          <a:p>
            <a:pPr lvl="0" fontAlgn="base">
              <a:lnSpc>
                <a:spcPct val="120000"/>
              </a:lnSpc>
              <a:spcBef>
                <a:spcPts val="0"/>
              </a:spcBef>
            </a:pPr>
            <a:r>
              <a:rPr lang="ru-RU" sz="2200" dirty="0"/>
              <a:t>Гарантийный отдел — 18 сотрудников.</a:t>
            </a:r>
          </a:p>
          <a:p>
            <a:pPr lvl="0" fontAlgn="base">
              <a:lnSpc>
                <a:spcPct val="120000"/>
              </a:lnSpc>
              <a:spcBef>
                <a:spcPts val="0"/>
              </a:spcBef>
            </a:pPr>
            <a:r>
              <a:rPr lang="ru-RU" sz="2200" dirty="0"/>
              <a:t>Обслуживание ИП Горелово — </a:t>
            </a:r>
            <a:br>
              <a:rPr lang="ru-RU" sz="2200" dirty="0"/>
            </a:br>
            <a:r>
              <a:rPr lang="ru-RU" sz="2200" dirty="0"/>
              <a:t>14 сотрудников.</a:t>
            </a:r>
          </a:p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8E42B6-1ACE-469B-B81D-D59C5E940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92" y="1132115"/>
            <a:ext cx="2628901" cy="52605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1244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dirty="0"/>
              <a:t>Основные задачи и функции управляющей компании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70000" y="1243914"/>
            <a:ext cx="4236097" cy="504979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Times"/>
              <a:buChar char="•"/>
              <a:defRPr/>
            </a:pPr>
            <a:r>
              <a:rPr lang="ru-RU" altLang="ru-RU" sz="1400" dirty="0"/>
              <a:t>Обеспечение поставки коммунальных услуг.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Times"/>
              <a:buChar char="•"/>
              <a:defRPr/>
            </a:pPr>
            <a:r>
              <a:rPr lang="ru-RU" altLang="ru-RU" sz="1400" dirty="0"/>
              <a:t>Оказание услуг в соответствии с Жилищным Кодексом РФ, правилами эксплуатации многоквартирного дома, стандартами обслуживания ЮИТ Сервис.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Times"/>
              <a:buChar char="•"/>
              <a:defRPr/>
            </a:pPr>
            <a:r>
              <a:rPr lang="ru-RU" altLang="ru-RU" sz="1400" dirty="0"/>
              <a:t>Обеспечение надлежащей эксплуатации инженерных систем.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Times"/>
              <a:buChar char="•"/>
              <a:defRPr/>
            </a:pPr>
            <a:r>
              <a:rPr lang="ru-RU" altLang="ru-RU" sz="1400" dirty="0"/>
              <a:t>Организация и проведение общих собраний собственников.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Times"/>
              <a:buChar char="•"/>
              <a:defRPr/>
            </a:pPr>
            <a:r>
              <a:rPr lang="ru-RU" altLang="ru-RU" sz="1400" dirty="0"/>
              <a:t>Выполнение решений собраний собственников.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Times"/>
              <a:buChar char="•"/>
              <a:defRPr/>
            </a:pPr>
            <a:r>
              <a:rPr lang="ru-RU" altLang="ru-RU" sz="1400" dirty="0"/>
              <a:t>Обеспечение  безопасности проживания.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Times"/>
              <a:buChar char="•"/>
              <a:defRPr/>
            </a:pPr>
            <a:r>
              <a:rPr lang="ru-RU" altLang="ru-RU" sz="1400" dirty="0"/>
              <a:t>Благоустройство придомовой территории.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Times"/>
              <a:buChar char="•"/>
              <a:defRPr/>
            </a:pPr>
            <a:r>
              <a:rPr lang="ru-RU" altLang="ru-RU" sz="1400" dirty="0"/>
              <a:t>Работа с заявками, претензиями, предложениями клиентов.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Times"/>
              <a:buChar char="•"/>
              <a:defRPr/>
            </a:pPr>
            <a:r>
              <a:rPr lang="ru-RU" altLang="ru-RU" sz="1400" dirty="0"/>
              <a:t>Контроль выполнения гарантийных обязательств застройщика.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Times"/>
              <a:buChar char="•"/>
              <a:defRPr/>
            </a:pPr>
            <a:r>
              <a:rPr lang="ru-RU" altLang="ru-RU" sz="1400" dirty="0"/>
              <a:t>Организация и проведение мероприятий для жителей.</a:t>
            </a:r>
          </a:p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Встреча с новосёлами ЖК «Смольный Проспект» | 1</a:t>
            </a:r>
            <a:r>
              <a:rPr lang="en-US" dirty="0"/>
              <a:t>6</a:t>
            </a:r>
            <a:r>
              <a:rPr lang="ru-RU" dirty="0"/>
              <a:t>.02.2018 г.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30BAE-4CF2-4C5B-A9E5-005FB344DC3D}" type="slidenum"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8B9E65-6289-4AA2-BDC4-238521F75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714" y="1301578"/>
            <a:ext cx="4020065" cy="4852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5826286"/>
      </p:ext>
    </p:extLst>
  </p:cSld>
  <p:clrMapOvr>
    <a:masterClrMapping/>
  </p:clrMapOvr>
</p:sld>
</file>

<file path=ppt/theme/theme1.xml><?xml version="1.0" encoding="utf-8"?>
<a:theme xmlns:a="http://schemas.openxmlformats.org/drawingml/2006/main" name="YIT">
  <a:themeElements>
    <a:clrScheme name="YIT colors">
      <a:dk1>
        <a:sysClr val="windowText" lastClr="000000"/>
      </a:dk1>
      <a:lt1>
        <a:sysClr val="window" lastClr="FFFFFF"/>
      </a:lt1>
      <a:dk2>
        <a:srgbClr val="909093"/>
      </a:dk2>
      <a:lt2>
        <a:srgbClr val="EDE8E0"/>
      </a:lt2>
      <a:accent1>
        <a:srgbClr val="009FDA"/>
      </a:accent1>
      <a:accent2>
        <a:srgbClr val="294754"/>
      </a:accent2>
      <a:accent3>
        <a:srgbClr val="DB4D69"/>
      </a:accent3>
      <a:accent4>
        <a:srgbClr val="FDC82F"/>
      </a:accent4>
      <a:accent5>
        <a:srgbClr val="3F9C35"/>
      </a:accent5>
      <a:accent6>
        <a:srgbClr val="E98300"/>
      </a:accent6>
      <a:hlink>
        <a:srgbClr val="009AD5"/>
      </a:hlink>
      <a:folHlink>
        <a:srgbClr val="909093"/>
      </a:folHlink>
    </a:clrScheme>
    <a:fontScheme name="Y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YIT PowerPoint Template EN 4_3.potx" id="{274E0D44-64C4-408E-A15E-DA5D84B4DA74}" vid="{81128FFB-E3F4-4B9D-B386-CEB9598E0164}"/>
    </a:ext>
  </a:extLst>
</a:theme>
</file>

<file path=ppt/theme/theme2.xml><?xml version="1.0" encoding="utf-8"?>
<a:theme xmlns:a="http://schemas.openxmlformats.org/drawingml/2006/main" name="1_YIT">
  <a:themeElements>
    <a:clrScheme name="YIT colors">
      <a:dk1>
        <a:sysClr val="windowText" lastClr="000000"/>
      </a:dk1>
      <a:lt1>
        <a:sysClr val="window" lastClr="FFFFFF"/>
      </a:lt1>
      <a:dk2>
        <a:srgbClr val="909093"/>
      </a:dk2>
      <a:lt2>
        <a:srgbClr val="EDE8E0"/>
      </a:lt2>
      <a:accent1>
        <a:srgbClr val="009FDA"/>
      </a:accent1>
      <a:accent2>
        <a:srgbClr val="294754"/>
      </a:accent2>
      <a:accent3>
        <a:srgbClr val="DB4D69"/>
      </a:accent3>
      <a:accent4>
        <a:srgbClr val="FDC82F"/>
      </a:accent4>
      <a:accent5>
        <a:srgbClr val="3F9C35"/>
      </a:accent5>
      <a:accent6>
        <a:srgbClr val="E98300"/>
      </a:accent6>
      <a:hlink>
        <a:srgbClr val="009AD5"/>
      </a:hlink>
      <a:folHlink>
        <a:srgbClr val="909093"/>
      </a:folHlink>
    </a:clrScheme>
    <a:fontScheme name="Y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YIT PowerPoint Template EN 4_3.potx" id="{274E0D44-64C4-408E-A15E-DA5D84B4DA74}" vid="{81128FFB-E3F4-4B9D-B386-CEB9598E0164}"/>
    </a:ext>
  </a:extLst>
</a:theme>
</file>

<file path=ppt/theme/theme3.xml><?xml version="1.0" encoding="utf-8"?>
<a:theme xmlns:a="http://schemas.openxmlformats.org/drawingml/2006/main" name="2_YIT">
  <a:themeElements>
    <a:clrScheme name="YIT colors">
      <a:dk1>
        <a:sysClr val="windowText" lastClr="000000"/>
      </a:dk1>
      <a:lt1>
        <a:sysClr val="window" lastClr="FFFFFF"/>
      </a:lt1>
      <a:dk2>
        <a:srgbClr val="909093"/>
      </a:dk2>
      <a:lt2>
        <a:srgbClr val="EDE8E0"/>
      </a:lt2>
      <a:accent1>
        <a:srgbClr val="009FDA"/>
      </a:accent1>
      <a:accent2>
        <a:srgbClr val="294754"/>
      </a:accent2>
      <a:accent3>
        <a:srgbClr val="DB4D69"/>
      </a:accent3>
      <a:accent4>
        <a:srgbClr val="FDC82F"/>
      </a:accent4>
      <a:accent5>
        <a:srgbClr val="3F9C35"/>
      </a:accent5>
      <a:accent6>
        <a:srgbClr val="E98300"/>
      </a:accent6>
      <a:hlink>
        <a:srgbClr val="009AD5"/>
      </a:hlink>
      <a:folHlink>
        <a:srgbClr val="909093"/>
      </a:folHlink>
    </a:clrScheme>
    <a:fontScheme name="Y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YIT PowerPoint Template EN 4_3.potx" id="{274E0D44-64C4-408E-A15E-DA5D84B4DA74}" vid="{81128FFB-E3F4-4B9D-B386-CEB9598E0164}"/>
    </a:ext>
  </a:extLst>
</a:theme>
</file>

<file path=ppt/theme/theme4.xml><?xml version="1.0" encoding="utf-8"?>
<a:theme xmlns:a="http://schemas.openxmlformats.org/drawingml/2006/main" name="3_YIT">
  <a:themeElements>
    <a:clrScheme name="YIT colors">
      <a:dk1>
        <a:sysClr val="windowText" lastClr="000000"/>
      </a:dk1>
      <a:lt1>
        <a:sysClr val="window" lastClr="FFFFFF"/>
      </a:lt1>
      <a:dk2>
        <a:srgbClr val="909093"/>
      </a:dk2>
      <a:lt2>
        <a:srgbClr val="EDE8E0"/>
      </a:lt2>
      <a:accent1>
        <a:srgbClr val="009FDA"/>
      </a:accent1>
      <a:accent2>
        <a:srgbClr val="294754"/>
      </a:accent2>
      <a:accent3>
        <a:srgbClr val="DB4D69"/>
      </a:accent3>
      <a:accent4>
        <a:srgbClr val="FDC82F"/>
      </a:accent4>
      <a:accent5>
        <a:srgbClr val="3F9C35"/>
      </a:accent5>
      <a:accent6>
        <a:srgbClr val="E98300"/>
      </a:accent6>
      <a:hlink>
        <a:srgbClr val="009AD5"/>
      </a:hlink>
      <a:folHlink>
        <a:srgbClr val="909093"/>
      </a:folHlink>
    </a:clrScheme>
    <a:fontScheme name="Y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YIT PowerPoint Template EN 4_3.potx" id="{274E0D44-64C4-408E-A15E-DA5D84B4DA74}" vid="{81128FFB-E3F4-4B9D-B386-CEB9598E0164}"/>
    </a:ext>
  </a:extLst>
</a:theme>
</file>

<file path=ppt/theme/theme5.xml><?xml version="1.0" encoding="utf-8"?>
<a:theme xmlns:a="http://schemas.openxmlformats.org/drawingml/2006/main" name="4_YIT">
  <a:themeElements>
    <a:clrScheme name="YIT colors">
      <a:dk1>
        <a:sysClr val="windowText" lastClr="000000"/>
      </a:dk1>
      <a:lt1>
        <a:sysClr val="window" lastClr="FFFFFF"/>
      </a:lt1>
      <a:dk2>
        <a:srgbClr val="909093"/>
      </a:dk2>
      <a:lt2>
        <a:srgbClr val="EDE8E0"/>
      </a:lt2>
      <a:accent1>
        <a:srgbClr val="009FDA"/>
      </a:accent1>
      <a:accent2>
        <a:srgbClr val="294754"/>
      </a:accent2>
      <a:accent3>
        <a:srgbClr val="DB4D69"/>
      </a:accent3>
      <a:accent4>
        <a:srgbClr val="FDC82F"/>
      </a:accent4>
      <a:accent5>
        <a:srgbClr val="3F9C35"/>
      </a:accent5>
      <a:accent6>
        <a:srgbClr val="E98300"/>
      </a:accent6>
      <a:hlink>
        <a:srgbClr val="009AD5"/>
      </a:hlink>
      <a:folHlink>
        <a:srgbClr val="909093"/>
      </a:folHlink>
    </a:clrScheme>
    <a:fontScheme name="Y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YIT PowerPoint Template EN 4_3.potx" id="{274E0D44-64C4-408E-A15E-DA5D84B4DA74}" vid="{81128FFB-E3F4-4B9D-B386-CEB9598E0164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12000</TotalTime>
  <Words>4678</Words>
  <Application>Microsoft Office PowerPoint</Application>
  <PresentationFormat>Экран (4:3)</PresentationFormat>
  <Paragraphs>682</Paragraphs>
  <Slides>60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60</vt:i4>
      </vt:variant>
    </vt:vector>
  </HeadingPairs>
  <TitlesOfParts>
    <vt:vector size="71" baseType="lpstr">
      <vt:lpstr>Andale Sans UI</vt:lpstr>
      <vt:lpstr>Arial</vt:lpstr>
      <vt:lpstr>Arial (Основной текст)</vt:lpstr>
      <vt:lpstr>Calibri</vt:lpstr>
      <vt:lpstr>Times</vt:lpstr>
      <vt:lpstr>Times New Roman</vt:lpstr>
      <vt:lpstr>YIT</vt:lpstr>
      <vt:lpstr>1_YIT</vt:lpstr>
      <vt:lpstr>2_YIT</vt:lpstr>
      <vt:lpstr>3_YIT</vt:lpstr>
      <vt:lpstr>4_YIT</vt:lpstr>
      <vt:lpstr>Встреча с новосёлами жилого комплекса «Смольный Проспект»   г. Санкт-Петербург,  Смольный проспект, дом 17, строение 1   </vt:lpstr>
      <vt:lpstr>Получение ключей  Алёна Алексеенкова, Руководитель отдела приемки-передачи помещений</vt:lpstr>
      <vt:lpstr>Приглашение на осмотр квартиры и получение ключей</vt:lpstr>
      <vt:lpstr>Общие сведения о ЖК «Смольный Проспект»</vt:lpstr>
      <vt:lpstr>Осмотр и приемка квартиры</vt:lpstr>
      <vt:lpstr>Регистрация права собственности</vt:lpstr>
      <vt:lpstr>Управляющая компания ЮИТ Сервис  Алексей Сергеевич Максимов, генеральный директор </vt:lpstr>
      <vt:lpstr>Общая информация об управляющей компании  ЮИТ Сервис</vt:lpstr>
      <vt:lpstr>Основные задачи и функции управляющей компании</vt:lpstr>
      <vt:lpstr>Инструменты эффективной работы  управляющей компании</vt:lpstr>
      <vt:lpstr>Сайт, личный кабинет, группа вКонтакте</vt:lpstr>
      <vt:lpstr>Ответственность сторон</vt:lpstr>
      <vt:lpstr>Участие в общем собрании собственников</vt:lpstr>
      <vt:lpstr>Бюллетень для голосования</vt:lpstr>
      <vt:lpstr>Контакты руководства управляющей компании </vt:lpstr>
      <vt:lpstr>Обслуживание вашего дома</vt:lpstr>
      <vt:lpstr>Инженерные сети и оборудование</vt:lpstr>
      <vt:lpstr>Инженерные сети и оборудование</vt:lpstr>
      <vt:lpstr>Инженерные сети и оборудование</vt:lpstr>
      <vt:lpstr>Инженерные сети и оборудование</vt:lpstr>
      <vt:lpstr>Системы оповещения и диспетчеризации</vt:lpstr>
      <vt:lpstr>Команда дома</vt:lpstr>
      <vt:lpstr>Организация ежедневной работы персонала жилого дома</vt:lpstr>
      <vt:lpstr>В вашем доме работает круглосуточный консьерж –сервис</vt:lpstr>
      <vt:lpstr>Комплексная система безопасности</vt:lpstr>
      <vt:lpstr>Система видеонаблюдения и контроля доступа</vt:lpstr>
      <vt:lpstr> Организация доступа в   ЖК «Смольный Проспект» </vt:lpstr>
      <vt:lpstr> Организация доступа в   ЖК «Смольный Проспект» </vt:lpstr>
      <vt:lpstr> Организация доступа в   ЖК «Смольный Проспект» </vt:lpstr>
      <vt:lpstr> Особенности первого года проживания</vt:lpstr>
      <vt:lpstr>Тарифы на обслуживание МКД Смольный проспект,  дом 17, строение 1</vt:lpstr>
      <vt:lpstr>Тарифы на обслуживание паркинга Смольный проспект,  дом 17, строение 1, помещение 1-Н</vt:lpstr>
      <vt:lpstr>Часто задаваемые вопросы</vt:lpstr>
      <vt:lpstr>Дополнительные услуги (актуально для новосёлов)</vt:lpstr>
      <vt:lpstr>Гарантийные обязательства застройщика  Петруша Сергей Михайлович,  Начальник отдела гарантийных работ</vt:lpstr>
      <vt:lpstr>Гарантийные обязательства застройщика</vt:lpstr>
      <vt:lpstr>Наиболее частые не гарантийные случаи, возникающие в процессе эксплуатации квартиры</vt:lpstr>
      <vt:lpstr>Недостатки по которым застройщик не несет обязательств по гарантийному обслуживанию</vt:lpstr>
      <vt:lpstr>Собственником квартиры нарушены правила эксплуатации квартиры  </vt:lpstr>
      <vt:lpstr>Собственником квартиры нарушены правила эксплуатации квартиры  </vt:lpstr>
      <vt:lpstr>Собственником квартиры нарушены правила эксплуатации квартиры  </vt:lpstr>
      <vt:lpstr>Собственником квартиры нарушены правила эксплуатации квартиры  </vt:lpstr>
      <vt:lpstr>Размещение кондиционеров на фасаде</vt:lpstr>
      <vt:lpstr>Руководство по использованию приточного клапана </vt:lpstr>
      <vt:lpstr>Руководство по использованию приточного клапана</vt:lpstr>
      <vt:lpstr>Немного о правилах совместного проживания</vt:lpstr>
      <vt:lpstr>Так делать нельзя</vt:lpstr>
      <vt:lpstr>Так делать нельзя</vt:lpstr>
      <vt:lpstr>Давайте уважать друг друга</vt:lpstr>
      <vt:lpstr>Давайте уважать друг друга</vt:lpstr>
      <vt:lpstr>Несколько примеров нашей работы</vt:lpstr>
      <vt:lpstr>ЮИТ Клуб</vt:lpstr>
      <vt:lpstr>Дополнительные услуги ЮИТ Сервис</vt:lpstr>
      <vt:lpstr>Развлекательные мероприятия</vt:lpstr>
      <vt:lpstr>Фото. Детские праздники в ЖК</vt:lpstr>
      <vt:lpstr>Эко-суббота, День новосела, Новый год</vt:lpstr>
      <vt:lpstr>Эко-суббота, Школа новосела, Новый год</vt:lpstr>
      <vt:lpstr>Комфортная среда проживания</vt:lpstr>
      <vt:lpstr>Несколько важных моментов</vt:lpstr>
      <vt:lpstr>Презентация PowerPoint</vt:lpstr>
    </vt:vector>
  </TitlesOfParts>
  <Company>YIT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YIT PowerPoint Presentation</dc:title>
  <dc:creator>YIT Oyj</dc:creator>
  <cp:lastModifiedBy>Elena Miniceva</cp:lastModifiedBy>
  <cp:revision>404</cp:revision>
  <cp:lastPrinted>2018-02-19T11:51:45Z</cp:lastPrinted>
  <dcterms:created xsi:type="dcterms:W3CDTF">2014-12-22T13:27:27Z</dcterms:created>
  <dcterms:modified xsi:type="dcterms:W3CDTF">2018-02-19T12:05:03Z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0d4c88-3773-4a01-8567-b4ed9ea2ad09_Enabled">
    <vt:lpwstr>True</vt:lpwstr>
  </property>
  <property fmtid="{D5CDD505-2E9C-101B-9397-08002B2CF9AE}" pid="3" name="MSIP_Label_450d4c88-3773-4a01-8567-b4ed9ea2ad09_SiteId">
    <vt:lpwstr>de5d17d0-fbc2-4c29-b0f7-d6685b6c3ef0</vt:lpwstr>
  </property>
  <property fmtid="{D5CDD505-2E9C-101B-9397-08002B2CF9AE}" pid="4" name="MSIP_Label_450d4c88-3773-4a01-8567-b4ed9ea2ad09_Ref">
    <vt:lpwstr>https://api.informationprotection.azure.com/api/de5d17d0-fbc2-4c29-b0f7-d6685b6c3ef0</vt:lpwstr>
  </property>
  <property fmtid="{D5CDD505-2E9C-101B-9397-08002B2CF9AE}" pid="5" name="MSIP_Label_450d4c88-3773-4a01-8567-b4ed9ea2ad09_SetBy">
    <vt:lpwstr>Elena.Lyskova@yit.ru</vt:lpwstr>
  </property>
  <property fmtid="{D5CDD505-2E9C-101B-9397-08002B2CF9AE}" pid="6" name="MSIP_Label_450d4c88-3773-4a01-8567-b4ed9ea2ad09_SetDate">
    <vt:lpwstr>2017-11-22T14:41:31.5746198+03:00</vt:lpwstr>
  </property>
  <property fmtid="{D5CDD505-2E9C-101B-9397-08002B2CF9AE}" pid="7" name="MSIP_Label_450d4c88-3773-4a01-8567-b4ed9ea2ad09_Name">
    <vt:lpwstr>Internal</vt:lpwstr>
  </property>
  <property fmtid="{D5CDD505-2E9C-101B-9397-08002B2CF9AE}" pid="8" name="MSIP_Label_450d4c88-3773-4a01-8567-b4ed9ea2ad09_Application">
    <vt:lpwstr>Microsoft Azure Information Protection</vt:lpwstr>
  </property>
  <property fmtid="{D5CDD505-2E9C-101B-9397-08002B2CF9AE}" pid="9" name="MSIP_Label_450d4c88-3773-4a01-8567-b4ed9ea2ad09_Extended_MSFT_Method">
    <vt:lpwstr>Automatic</vt:lpwstr>
  </property>
  <property fmtid="{D5CDD505-2E9C-101B-9397-08002B2CF9AE}" pid="10" name="Sensitivity">
    <vt:lpwstr>Internal</vt:lpwstr>
  </property>
</Properties>
</file>